
<file path=[Content_Types].xml><?xml version="1.0" encoding="utf-8"?>
<Types xmlns="http://schemas.openxmlformats.org/package/2006/content-types">
  <Default Extension="xml" ContentType="application/xml"/>
  <Default Extension="jpeg" ContentType="image/jpeg"/>
  <Default Extension="jpg" ContentType="image/jpeg"/>
  <Default Extension="rels" ContentType="application/vnd.openxmlformats-package.relationships+xml"/>
  <Default Extension="gif" ContentType="image/gif"/>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6" r:id="rId2"/>
    <p:sldId id="257" r:id="rId3"/>
    <p:sldId id="258" r:id="rId4"/>
    <p:sldId id="259" r:id="rId5"/>
    <p:sldId id="260" r:id="rId6"/>
    <p:sldId id="261" r:id="rId7"/>
    <p:sldId id="264" r:id="rId8"/>
    <p:sldId id="263" r:id="rId9"/>
    <p:sldId id="266" r:id="rId10"/>
    <p:sldId id="268" r:id="rId11"/>
    <p:sldId id="265" r:id="rId12"/>
    <p:sldId id="267" r:id="rId13"/>
    <p:sldId id="262" r:id="rId14"/>
    <p:sldId id="269" r:id="rId15"/>
    <p:sldId id="270"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notes"/>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61" d="100"/>
          <a:sy n="61" d="100"/>
        </p:scale>
        <p:origin x="-2008" y="-112"/>
      </p:cViewPr>
      <p:guideLst>
        <p:guide orient="horz" pos="2160"/>
        <p:guide pos="2880"/>
      </p:guideLst>
    </p:cSldViewPr>
  </p:slideViewPr>
  <p:notesTextViewPr>
    <p:cViewPr>
      <p:scale>
        <a:sx n="100" d="100"/>
        <a:sy n="100" d="100"/>
      </p:scale>
      <p:origin x="0" y="848"/>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viewProps" Target="viewProps.xml"/><Relationship Id="rId21" Type="http://schemas.openxmlformats.org/officeDocument/2006/relationships/theme" Target="theme/theme1.xml"/><Relationship Id="rId2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notesMaster" Target="notesMasters/notesMaster1.xml"/><Relationship Id="rId18" Type="http://schemas.openxmlformats.org/officeDocument/2006/relationships/printerSettings" Target="printerSettings/printerSettings1.bin"/><Relationship Id="rId19" Type="http://schemas.openxmlformats.org/officeDocument/2006/relationships/presProps" Target="pres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95FB2E0-ED06-7B4D-A6D9-79541B43A475}" type="datetimeFigureOut">
              <a:rPr lang="nl-NL" smtClean="0"/>
              <a:t>29</a:t>
            </a:fld>
            <a:endParaRPr lang="nl-NL"/>
          </a:p>
        </p:txBody>
      </p:sp>
      <p:sp>
        <p:nvSpPr>
          <p:cNvPr id="4" name="Tijdelijke aanduiding voor dia-afbeelding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6" name="Tijdelijke aanduiding voor voetteks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D624A3D-9676-7345-8795-AF1CBFBB458E}" type="slidenum">
              <a:rPr lang="nl-NL" smtClean="0"/>
              <a:t>‹nr.›</a:t>
            </a:fld>
            <a:endParaRPr lang="nl-NL"/>
          </a:p>
        </p:txBody>
      </p:sp>
    </p:spTree>
    <p:extLst>
      <p:ext uri="{BB962C8B-B14F-4D97-AF65-F5344CB8AC3E}">
        <p14:creationId xmlns:p14="http://schemas.microsoft.com/office/powerpoint/2010/main" val="3678311623"/>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CD624A3D-9676-7345-8795-AF1CBFBB458E}" type="slidenum">
              <a:rPr lang="nl-NL" smtClean="0"/>
              <a:t>1</a:t>
            </a:fld>
            <a:endParaRPr lang="nl-NL"/>
          </a:p>
        </p:txBody>
      </p:sp>
    </p:spTree>
    <p:extLst>
      <p:ext uri="{BB962C8B-B14F-4D97-AF65-F5344CB8AC3E}">
        <p14:creationId xmlns:p14="http://schemas.microsoft.com/office/powerpoint/2010/main" val="6688040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Emancipatie: elkaar vrij laten, ieder zelfstandig blijven, niet van elkaar afhankelijk</a:t>
            </a:r>
            <a:r>
              <a:rPr lang="nl-NL" baseline="0" dirty="0" smtClean="0"/>
              <a:t> worden. Je moet ook weer makkelijk uit elkaar kunnen gaan. Je bouwt de escape in.</a:t>
            </a:r>
            <a:endParaRPr lang="nl-NL" dirty="0"/>
          </a:p>
        </p:txBody>
      </p:sp>
      <p:sp>
        <p:nvSpPr>
          <p:cNvPr id="4" name="Tijdelijke aanduiding voor dianummer 3"/>
          <p:cNvSpPr>
            <a:spLocks noGrp="1"/>
          </p:cNvSpPr>
          <p:nvPr>
            <p:ph type="sldNum" sz="quarter" idx="10"/>
          </p:nvPr>
        </p:nvSpPr>
        <p:spPr/>
        <p:txBody>
          <a:bodyPr/>
          <a:lstStyle/>
          <a:p>
            <a:fld id="{CD624A3D-9676-7345-8795-AF1CBFBB458E}" type="slidenum">
              <a:rPr lang="nl-NL" smtClean="0"/>
              <a:t>10</a:t>
            </a:fld>
            <a:endParaRPr lang="nl-NL"/>
          </a:p>
        </p:txBody>
      </p:sp>
    </p:spTree>
    <p:extLst>
      <p:ext uri="{BB962C8B-B14F-4D97-AF65-F5344CB8AC3E}">
        <p14:creationId xmlns:p14="http://schemas.microsoft.com/office/powerpoint/2010/main" val="6285430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Vrouw: als de kerk die</a:t>
            </a:r>
            <a:r>
              <a:rPr lang="nl-NL" baseline="0" dirty="0" smtClean="0"/>
              <a:t> zich durft toe te vertrouwen aan Christus en hem niet op afstand houdt. Respecteert en hoog heeft. </a:t>
            </a:r>
          </a:p>
          <a:p>
            <a:r>
              <a:rPr lang="nl-NL" baseline="0" dirty="0" smtClean="0"/>
              <a:t>Afhankelijk durven zijn in liefde. Overgave als uitleg van het evangelie dat haaks staat op de zelfredzaamheid en het doorgeslagen individualisme van vandaag.</a:t>
            </a:r>
          </a:p>
          <a:p>
            <a:endParaRPr lang="nl-NL" baseline="0" dirty="0" smtClean="0"/>
          </a:p>
          <a:p>
            <a:r>
              <a:rPr lang="nl-NL" baseline="0" dirty="0" smtClean="0"/>
              <a:t>Man: verantwoordelijkheid nemen voor je relatie, niet alleen voor je werk en je hobby en je auto, maar voor je vrouw en de opvoeding.</a:t>
            </a:r>
          </a:p>
          <a:p>
            <a:r>
              <a:rPr lang="nl-NL" baseline="0" dirty="0" smtClean="0"/>
              <a:t>Hoofd zijn zo als Christus. Hoe is dat? Het kruis, de zelfverloochening, de ander voorop. De uitholling van alle macht en machtsmisbruik. </a:t>
            </a:r>
          </a:p>
          <a:p>
            <a:endParaRPr lang="nl-NL" baseline="0" dirty="0" smtClean="0"/>
          </a:p>
        </p:txBody>
      </p:sp>
      <p:sp>
        <p:nvSpPr>
          <p:cNvPr id="4" name="Tijdelijke aanduiding voor dianummer 3"/>
          <p:cNvSpPr>
            <a:spLocks noGrp="1"/>
          </p:cNvSpPr>
          <p:nvPr>
            <p:ph type="sldNum" sz="quarter" idx="10"/>
          </p:nvPr>
        </p:nvSpPr>
        <p:spPr/>
        <p:txBody>
          <a:bodyPr/>
          <a:lstStyle/>
          <a:p>
            <a:fld id="{CD624A3D-9676-7345-8795-AF1CBFBB458E}" type="slidenum">
              <a:rPr lang="nl-NL" smtClean="0"/>
              <a:t>12</a:t>
            </a:fld>
            <a:endParaRPr lang="nl-NL"/>
          </a:p>
        </p:txBody>
      </p:sp>
    </p:spTree>
    <p:extLst>
      <p:ext uri="{BB962C8B-B14F-4D97-AF65-F5344CB8AC3E}">
        <p14:creationId xmlns:p14="http://schemas.microsoft.com/office/powerpoint/2010/main" val="224123511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nl-NL" baseline="0" dirty="0" smtClean="0"/>
              <a:t>God die ons dient in Christus. Elkaar onderdanig. Zoals God ons onderdanig is geworden.</a:t>
            </a:r>
            <a:endParaRPr lang="nl-NL" dirty="0" smtClean="0"/>
          </a:p>
          <a:p>
            <a:r>
              <a:rPr lang="nl-NL" dirty="0" smtClean="0"/>
              <a:t>God die zich geeft aan ons, die er een verbond van maakt, het zwart op wit vast legt, vgl samenwonen</a:t>
            </a:r>
            <a:r>
              <a:rPr lang="nl-NL" baseline="0" dirty="0" smtClean="0"/>
              <a:t> en trouwen.</a:t>
            </a:r>
          </a:p>
          <a:p>
            <a:pPr marL="0" marR="0" indent="0" algn="l" defTabSz="457200" rtl="0" eaLnBrk="1" fontAlgn="auto" latinLnBrk="0" hangingPunct="1">
              <a:lnSpc>
                <a:spcPct val="100000"/>
              </a:lnSpc>
              <a:spcBef>
                <a:spcPts val="0"/>
              </a:spcBef>
              <a:spcAft>
                <a:spcPts val="0"/>
              </a:spcAft>
              <a:buClrTx/>
              <a:buSzTx/>
              <a:buFontTx/>
              <a:buNone/>
              <a:tabLst/>
              <a:defRPr/>
            </a:pPr>
            <a:r>
              <a:rPr lang="nl-NL" sz="1200" dirty="0" smtClean="0"/>
              <a:t>Je trouwt niet om gelukkig te worden maar om gelukkig te maken. Zwart wit en geen echte tegenstelling maar het gaat om de blikrichting</a:t>
            </a:r>
            <a:r>
              <a:rPr lang="nl-NL" sz="1200" dirty="0" smtClean="0"/>
              <a:t>. Vgl </a:t>
            </a:r>
            <a:r>
              <a:rPr lang="nl-NL" sz="1200" dirty="0" err="1" smtClean="0"/>
              <a:t>Matt</a:t>
            </a:r>
            <a:r>
              <a:rPr lang="nl-NL" sz="1200" dirty="0" smtClean="0"/>
              <a:t> 6: zoek eerst </a:t>
            </a:r>
            <a:r>
              <a:rPr lang="nl-NL" sz="1200" smtClean="0"/>
              <a:t>het koninkrijk.</a:t>
            </a:r>
            <a:endParaRPr lang="nl-NL" sz="1200" dirty="0" smtClean="0"/>
          </a:p>
          <a:p>
            <a:pPr marL="0" marR="0" indent="0" algn="l" defTabSz="457200" rtl="0" eaLnBrk="1" fontAlgn="auto" latinLnBrk="0" hangingPunct="1">
              <a:lnSpc>
                <a:spcPct val="100000"/>
              </a:lnSpc>
              <a:spcBef>
                <a:spcPts val="0"/>
              </a:spcBef>
              <a:spcAft>
                <a:spcPts val="0"/>
              </a:spcAft>
              <a:buClrTx/>
              <a:buSzTx/>
              <a:buFontTx/>
              <a:buNone/>
              <a:tabLst/>
              <a:defRPr/>
            </a:pPr>
            <a:endParaRPr lang="nl-NL" sz="1200" dirty="0" smtClean="0"/>
          </a:p>
          <a:p>
            <a:r>
              <a:rPr lang="nl-NL" sz="1200" kern="1200" dirty="0" smtClean="0">
                <a:solidFill>
                  <a:schemeClr val="tx1"/>
                </a:solidFill>
                <a:effectLst/>
                <a:latin typeface="+mn-lt"/>
                <a:ea typeface="+mn-ea"/>
                <a:cs typeface="+mn-cs"/>
              </a:rPr>
              <a:t>Terug naar de grenzen van wat kan.</a:t>
            </a:r>
          </a:p>
          <a:p>
            <a:r>
              <a:rPr lang="nl-NL" sz="1200" kern="1200" dirty="0" smtClean="0">
                <a:solidFill>
                  <a:schemeClr val="tx1"/>
                </a:solidFill>
                <a:effectLst/>
                <a:latin typeface="+mn-lt"/>
                <a:ea typeface="+mn-ea"/>
                <a:cs typeface="+mn-cs"/>
              </a:rPr>
              <a:t>Maak je je vrouw, man gelukkig of ben je zelf gelukkig aan het maken? </a:t>
            </a:r>
          </a:p>
          <a:p>
            <a:r>
              <a:rPr lang="nl-NL" sz="1200" kern="1200" dirty="0" smtClean="0">
                <a:solidFill>
                  <a:schemeClr val="tx1"/>
                </a:solidFill>
                <a:effectLst/>
                <a:latin typeface="+mn-lt"/>
                <a:ea typeface="+mn-ea"/>
                <a:cs typeface="+mn-cs"/>
              </a:rPr>
              <a:t>Vgl de uitdrukking: het is prima dat je op straat honger krijgt, als je maar thuis komt om te eten. Seks als zelfbevrediging.</a:t>
            </a:r>
          </a:p>
          <a:p>
            <a:r>
              <a:rPr lang="nl-NL" sz="1200" kern="1200" dirty="0" smtClean="0">
                <a:solidFill>
                  <a:schemeClr val="tx1"/>
                </a:solidFill>
                <a:effectLst/>
                <a:latin typeface="+mn-lt"/>
                <a:ea typeface="+mn-ea"/>
                <a:cs typeface="+mn-cs"/>
              </a:rPr>
              <a:t>Koester je je relatie of laat je er iets tussen komen?</a:t>
            </a:r>
          </a:p>
          <a:p>
            <a:r>
              <a:rPr lang="nl-NL" sz="1200" kern="1200" dirty="0" smtClean="0">
                <a:solidFill>
                  <a:schemeClr val="tx1"/>
                </a:solidFill>
                <a:effectLst/>
                <a:latin typeface="+mn-lt"/>
                <a:ea typeface="+mn-ea"/>
                <a:cs typeface="+mn-cs"/>
              </a:rPr>
              <a:t> </a:t>
            </a:r>
          </a:p>
          <a:p>
            <a:pPr marL="0" marR="0" indent="0" algn="l" defTabSz="457200" rtl="0" eaLnBrk="1" fontAlgn="auto" latinLnBrk="0" hangingPunct="1">
              <a:lnSpc>
                <a:spcPct val="100000"/>
              </a:lnSpc>
              <a:spcBef>
                <a:spcPts val="0"/>
              </a:spcBef>
              <a:spcAft>
                <a:spcPts val="0"/>
              </a:spcAft>
              <a:buClrTx/>
              <a:buSzTx/>
              <a:buFontTx/>
              <a:buNone/>
              <a:tabLst/>
              <a:defRPr/>
            </a:pPr>
            <a:endParaRPr lang="nl-NL" sz="1200" dirty="0" smtClean="0"/>
          </a:p>
          <a:p>
            <a:endParaRPr lang="nl-NL" dirty="0"/>
          </a:p>
        </p:txBody>
      </p:sp>
      <p:sp>
        <p:nvSpPr>
          <p:cNvPr id="4" name="Tijdelijke aanduiding voor dianummer 3"/>
          <p:cNvSpPr>
            <a:spLocks noGrp="1"/>
          </p:cNvSpPr>
          <p:nvPr>
            <p:ph type="sldNum" sz="quarter" idx="10"/>
          </p:nvPr>
        </p:nvSpPr>
        <p:spPr/>
        <p:txBody>
          <a:bodyPr/>
          <a:lstStyle/>
          <a:p>
            <a:fld id="{CD624A3D-9676-7345-8795-AF1CBFBB458E}" type="slidenum">
              <a:rPr lang="nl-NL" smtClean="0"/>
              <a:t>13</a:t>
            </a:fld>
            <a:endParaRPr lang="nl-NL"/>
          </a:p>
        </p:txBody>
      </p:sp>
    </p:spTree>
    <p:extLst>
      <p:ext uri="{BB962C8B-B14F-4D97-AF65-F5344CB8AC3E}">
        <p14:creationId xmlns:p14="http://schemas.microsoft.com/office/powerpoint/2010/main" val="53181725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sz="1200" kern="1200" dirty="0" smtClean="0">
                <a:solidFill>
                  <a:schemeClr val="tx1"/>
                </a:solidFill>
                <a:effectLst/>
                <a:latin typeface="+mn-lt"/>
                <a:ea typeface="+mn-ea"/>
                <a:cs typeface="+mn-cs"/>
              </a:rPr>
              <a:t>Beloften als veiligheid bij voorbaat, niet afhankelijk van hoe je eruit ziet of je humeur is.</a:t>
            </a:r>
          </a:p>
          <a:p>
            <a:r>
              <a:rPr lang="nl-NL" sz="1200" kern="1200" dirty="0" smtClean="0">
                <a:solidFill>
                  <a:schemeClr val="tx1"/>
                </a:solidFill>
                <a:effectLst/>
                <a:latin typeface="+mn-lt"/>
                <a:ea typeface="+mn-ea"/>
                <a:cs typeface="+mn-cs"/>
              </a:rPr>
              <a:t>2/3 van de huwelijk waarin je ongelukkig bent wordt binnen 5 jaar weer gelukkig als je elkaar trouw blijft.</a:t>
            </a:r>
          </a:p>
          <a:p>
            <a:r>
              <a:rPr lang="nl-NL" sz="1200" kern="1200" dirty="0" smtClean="0">
                <a:solidFill>
                  <a:schemeClr val="tx1"/>
                </a:solidFill>
                <a:effectLst/>
                <a:latin typeface="+mn-lt"/>
                <a:ea typeface="+mn-ea"/>
                <a:cs typeface="+mn-cs"/>
              </a:rPr>
              <a:t>En zo is God</a:t>
            </a:r>
            <a:r>
              <a:rPr lang="nl-NL" sz="1200" kern="1200" baseline="0" dirty="0" smtClean="0">
                <a:solidFill>
                  <a:schemeClr val="tx1"/>
                </a:solidFill>
                <a:effectLst/>
                <a:latin typeface="+mn-lt"/>
                <a:ea typeface="+mn-ea"/>
                <a:cs typeface="+mn-cs"/>
              </a:rPr>
              <a:t> in zijn trouw aan ons met onze ontrouw en tegenwerking.</a:t>
            </a:r>
          </a:p>
          <a:p>
            <a:r>
              <a:rPr lang="nl-NL" sz="1200" kern="1200" dirty="0" err="1" smtClean="0">
                <a:solidFill>
                  <a:schemeClr val="tx1"/>
                </a:solidFill>
                <a:latin typeface="+mn-lt"/>
                <a:ea typeface="+mn-ea"/>
                <a:cs typeface="+mn-cs"/>
              </a:rPr>
              <a:t>N.à.v</a:t>
            </a:r>
            <a:r>
              <a:rPr lang="nl-NL" sz="1200" kern="1200" dirty="0" smtClean="0">
                <a:solidFill>
                  <a:schemeClr val="tx1"/>
                </a:solidFill>
                <a:latin typeface="+mn-lt"/>
                <a:ea typeface="+mn-ea"/>
                <a:cs typeface="+mn-cs"/>
              </a:rPr>
              <a:t>. Je vraag op </a:t>
            </a:r>
            <a:r>
              <a:rPr lang="nl-NL" sz="1200" kern="1200" dirty="0" err="1" smtClean="0">
                <a:solidFill>
                  <a:schemeClr val="tx1"/>
                </a:solidFill>
                <a:latin typeface="+mn-lt"/>
                <a:ea typeface="+mn-ea"/>
                <a:cs typeface="+mn-cs"/>
              </a:rPr>
              <a:t>FB:als</a:t>
            </a:r>
            <a:r>
              <a:rPr lang="nl-NL" sz="1200" kern="1200" dirty="0" smtClean="0">
                <a:solidFill>
                  <a:schemeClr val="tx1"/>
                </a:solidFill>
                <a:latin typeface="+mn-lt"/>
                <a:ea typeface="+mn-ea"/>
                <a:cs typeface="+mn-cs"/>
              </a:rPr>
              <a:t> ik nadenk over het 7e gebod en dat heb ik</a:t>
            </a:r>
          </a:p>
          <a:p>
            <a:r>
              <a:rPr lang="nl-NL" sz="1200" kern="1200" dirty="0" smtClean="0">
                <a:solidFill>
                  <a:schemeClr val="tx1"/>
                </a:solidFill>
                <a:latin typeface="+mn-lt"/>
                <a:ea typeface="+mn-ea"/>
                <a:cs typeface="+mn-cs"/>
              </a:rPr>
              <a:t>veelvuldig gedaan, dan is voor mij doorslaggevend dat Gods trouw</a:t>
            </a:r>
          </a:p>
          <a:p>
            <a:r>
              <a:rPr lang="nl-NL" sz="1200" kern="1200" dirty="0" smtClean="0">
                <a:solidFill>
                  <a:schemeClr val="tx1"/>
                </a:solidFill>
                <a:latin typeface="+mn-lt"/>
                <a:ea typeface="+mn-ea"/>
                <a:cs typeface="+mn-cs"/>
              </a:rPr>
              <a:t>onmetelijk groot is en dat ik daaruit inspiratie haal/heb gehaald, om</a:t>
            </a:r>
          </a:p>
          <a:p>
            <a:r>
              <a:rPr lang="nl-NL" sz="1200" kern="1200" dirty="0" smtClean="0">
                <a:solidFill>
                  <a:schemeClr val="tx1"/>
                </a:solidFill>
                <a:latin typeface="+mn-lt"/>
                <a:ea typeface="+mn-ea"/>
                <a:cs typeface="+mn-cs"/>
              </a:rPr>
              <a:t>trouw te blijven! Gods trouw aan mij is mijn voorbeeld, ook als het niet</a:t>
            </a:r>
          </a:p>
          <a:p>
            <a:r>
              <a:rPr lang="nl-NL" sz="1200" kern="1200" dirty="0" smtClean="0">
                <a:solidFill>
                  <a:schemeClr val="tx1"/>
                </a:solidFill>
                <a:latin typeface="+mn-lt"/>
                <a:ea typeface="+mn-ea"/>
                <a:cs typeface="+mn-cs"/>
              </a:rPr>
              <a:t>altijd soepel gaat !Wie ben ik, als Hij trouw blijft aan mij, mijn</a:t>
            </a:r>
          </a:p>
          <a:p>
            <a:r>
              <a:rPr lang="nl-NL" sz="1200" kern="1200" dirty="0" smtClean="0">
                <a:solidFill>
                  <a:schemeClr val="tx1"/>
                </a:solidFill>
                <a:latin typeface="+mn-lt"/>
                <a:ea typeface="+mn-ea"/>
                <a:cs typeface="+mn-cs"/>
              </a:rPr>
              <a:t>echtgenoot niet trouw te zijn? Zijn geduld met mij heeft mij in moeilijke</a:t>
            </a:r>
          </a:p>
          <a:p>
            <a:r>
              <a:rPr lang="nl-NL" sz="1200" kern="1200" dirty="0" smtClean="0">
                <a:solidFill>
                  <a:schemeClr val="tx1"/>
                </a:solidFill>
                <a:latin typeface="+mn-lt"/>
                <a:ea typeface="+mn-ea"/>
                <a:cs typeface="+mn-cs"/>
              </a:rPr>
              <a:t>periodes (opnames, scheidingsplannen </a:t>
            </a:r>
            <a:r>
              <a:rPr lang="nl-NL" sz="1200" kern="1200" dirty="0" err="1" smtClean="0">
                <a:solidFill>
                  <a:schemeClr val="tx1"/>
                </a:solidFill>
                <a:latin typeface="+mn-lt"/>
                <a:ea typeface="+mn-ea"/>
                <a:cs typeface="+mn-cs"/>
              </a:rPr>
              <a:t>etc</a:t>
            </a:r>
            <a:r>
              <a:rPr lang="nl-NL" sz="1200" kern="1200" dirty="0" smtClean="0">
                <a:solidFill>
                  <a:schemeClr val="tx1"/>
                </a:solidFill>
                <a:latin typeface="+mn-lt"/>
                <a:ea typeface="+mn-ea"/>
                <a:cs typeface="+mn-cs"/>
              </a:rPr>
              <a:t>) geholpen om te vertrouwen! Maar</a:t>
            </a:r>
          </a:p>
          <a:p>
            <a:r>
              <a:rPr lang="nl-NL" sz="1200" kern="1200" dirty="0" smtClean="0">
                <a:solidFill>
                  <a:schemeClr val="tx1"/>
                </a:solidFill>
                <a:latin typeface="+mn-lt"/>
                <a:ea typeface="+mn-ea"/>
                <a:cs typeface="+mn-cs"/>
              </a:rPr>
              <a:t>ik heb ook geleerd niet te oordelen, misschien kun je dat aspect ook</a:t>
            </a:r>
          </a:p>
          <a:p>
            <a:r>
              <a:rPr lang="nl-NL" sz="1200" kern="1200" dirty="0" smtClean="0">
                <a:solidFill>
                  <a:schemeClr val="tx1"/>
                </a:solidFill>
                <a:latin typeface="+mn-lt"/>
                <a:ea typeface="+mn-ea"/>
                <a:cs typeface="+mn-cs"/>
              </a:rPr>
              <a:t>meenemen in je voorbereiding..........elk mens heeft zijn</a:t>
            </a:r>
          </a:p>
          <a:p>
            <a:r>
              <a:rPr lang="nl-NL" sz="1200" kern="1200" dirty="0" smtClean="0">
                <a:solidFill>
                  <a:schemeClr val="tx1"/>
                </a:solidFill>
                <a:latin typeface="+mn-lt"/>
                <a:ea typeface="+mn-ea"/>
                <a:cs typeface="+mn-cs"/>
              </a:rPr>
              <a:t>verhaal/geschiedenis, soms erg pijnlijk en dan is het goed te weten dat</a:t>
            </a:r>
          </a:p>
          <a:p>
            <a:r>
              <a:rPr lang="nl-NL" sz="1200" kern="1200" dirty="0" smtClean="0">
                <a:solidFill>
                  <a:schemeClr val="tx1"/>
                </a:solidFill>
                <a:latin typeface="+mn-lt"/>
                <a:ea typeface="+mn-ea"/>
                <a:cs typeface="+mn-cs"/>
              </a:rPr>
              <a:t>God ons kent, vasthoudt en ons aanvaardt. Hij is groter dan wij en wij</a:t>
            </a:r>
          </a:p>
          <a:p>
            <a:r>
              <a:rPr lang="nl-NL" sz="1200" kern="1200" dirty="0" smtClean="0">
                <a:solidFill>
                  <a:schemeClr val="tx1"/>
                </a:solidFill>
                <a:latin typeface="+mn-lt"/>
                <a:ea typeface="+mn-ea"/>
                <a:cs typeface="+mn-cs"/>
              </a:rPr>
              <a:t>kunnen leren van zijn trouw, zo ervaar ik het </a:t>
            </a:r>
            <a:r>
              <a:rPr lang="nl-NL" sz="1200" kern="1200" dirty="0" err="1" smtClean="0">
                <a:solidFill>
                  <a:schemeClr val="tx1"/>
                </a:solidFill>
                <a:latin typeface="+mn-lt"/>
                <a:ea typeface="+mn-ea"/>
                <a:cs typeface="+mn-cs"/>
              </a:rPr>
              <a:t>iig</a:t>
            </a:r>
            <a:r>
              <a:rPr lang="nl-NL" sz="1200" kern="1200" dirty="0" smtClean="0">
                <a:solidFill>
                  <a:schemeClr val="tx1"/>
                </a:solidFill>
                <a:latin typeface="+mn-lt"/>
                <a:ea typeface="+mn-ea"/>
                <a:cs typeface="+mn-cs"/>
              </a:rPr>
              <a:t>.</a:t>
            </a:r>
          </a:p>
          <a:p>
            <a:endParaRPr lang="nl-NL" sz="1200" kern="1200" dirty="0" smtClean="0">
              <a:solidFill>
                <a:schemeClr val="tx1"/>
              </a:solidFill>
              <a:latin typeface="+mn-lt"/>
              <a:ea typeface="+mn-ea"/>
              <a:cs typeface="+mn-cs"/>
            </a:endParaRPr>
          </a:p>
          <a:p>
            <a:endParaRPr lang="nl-NL" sz="1200" kern="1200" dirty="0" smtClean="0">
              <a:solidFill>
                <a:schemeClr val="tx1"/>
              </a:solidFill>
              <a:effectLst/>
              <a:latin typeface="+mn-lt"/>
              <a:ea typeface="+mn-ea"/>
              <a:cs typeface="+mn-cs"/>
            </a:endParaRPr>
          </a:p>
          <a:p>
            <a:r>
              <a:rPr lang="nl-NL" sz="1200" kern="1200" dirty="0" smtClean="0">
                <a:solidFill>
                  <a:schemeClr val="tx1"/>
                </a:solidFill>
                <a:effectLst/>
                <a:latin typeface="+mn-lt"/>
                <a:ea typeface="+mn-ea"/>
                <a:cs typeface="+mn-cs"/>
              </a:rPr>
              <a:t>De trouw als kern van het huwelijk.</a:t>
            </a:r>
          </a:p>
          <a:p>
            <a:r>
              <a:rPr lang="nl-NL" sz="1200" kern="1200" dirty="0" smtClean="0">
                <a:solidFill>
                  <a:schemeClr val="tx1"/>
                </a:solidFill>
                <a:effectLst/>
                <a:latin typeface="+mn-lt"/>
                <a:ea typeface="+mn-ea"/>
                <a:cs typeface="+mn-cs"/>
              </a:rPr>
              <a:t>Je trouwt met een vreemdeling.</a:t>
            </a:r>
          </a:p>
          <a:p>
            <a:r>
              <a:rPr lang="nl-NL" sz="1200" kern="1200" dirty="0" smtClean="0">
                <a:solidFill>
                  <a:schemeClr val="tx1"/>
                </a:solidFill>
                <a:effectLst/>
                <a:latin typeface="+mn-lt"/>
                <a:ea typeface="+mn-ea"/>
                <a:cs typeface="+mn-cs"/>
              </a:rPr>
              <a:t>Er zijn in mijn huwelijk minstens drie mannen geweest waarmee Tea geleefd heeft.</a:t>
            </a:r>
          </a:p>
          <a:p>
            <a:r>
              <a:rPr lang="nl-NL" sz="1200" kern="1200" dirty="0" smtClean="0">
                <a:solidFill>
                  <a:schemeClr val="tx1"/>
                </a:solidFill>
                <a:effectLst/>
                <a:latin typeface="+mn-lt"/>
                <a:ea typeface="+mn-ea"/>
                <a:cs typeface="+mn-cs"/>
              </a:rPr>
              <a:t>Grootse</a:t>
            </a:r>
            <a:r>
              <a:rPr lang="nl-NL" sz="1200" kern="1200" baseline="0" dirty="0" smtClean="0">
                <a:solidFill>
                  <a:schemeClr val="tx1"/>
                </a:solidFill>
                <a:effectLst/>
                <a:latin typeface="+mn-lt"/>
                <a:ea typeface="+mn-ea"/>
                <a:cs typeface="+mn-cs"/>
              </a:rPr>
              <a:t> </a:t>
            </a:r>
            <a:r>
              <a:rPr lang="nl-NL" sz="1200" kern="1200" dirty="0" smtClean="0">
                <a:solidFill>
                  <a:schemeClr val="tx1"/>
                </a:solidFill>
                <a:effectLst/>
                <a:latin typeface="+mn-lt"/>
                <a:ea typeface="+mn-ea"/>
                <a:cs typeface="+mn-cs"/>
              </a:rPr>
              <a:t>voorbeelden van trouw bv bij dementie, of hersenbloeding of karakterverandering.</a:t>
            </a:r>
          </a:p>
          <a:p>
            <a:endParaRPr lang="nl-NL" dirty="0"/>
          </a:p>
        </p:txBody>
      </p:sp>
      <p:sp>
        <p:nvSpPr>
          <p:cNvPr id="4" name="Tijdelijke aanduiding voor dianummer 3"/>
          <p:cNvSpPr>
            <a:spLocks noGrp="1"/>
          </p:cNvSpPr>
          <p:nvPr>
            <p:ph type="sldNum" sz="quarter" idx="10"/>
          </p:nvPr>
        </p:nvSpPr>
        <p:spPr/>
        <p:txBody>
          <a:bodyPr/>
          <a:lstStyle/>
          <a:p>
            <a:fld id="{CD624A3D-9676-7345-8795-AF1CBFBB458E}" type="slidenum">
              <a:rPr lang="nl-NL" smtClean="0"/>
              <a:t>14</a:t>
            </a:fld>
            <a:endParaRPr lang="nl-NL"/>
          </a:p>
        </p:txBody>
      </p:sp>
    </p:spTree>
    <p:extLst>
      <p:ext uri="{BB962C8B-B14F-4D97-AF65-F5344CB8AC3E}">
        <p14:creationId xmlns:p14="http://schemas.microsoft.com/office/powerpoint/2010/main" val="366527785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sz="1200" kern="1200" dirty="0" smtClean="0">
                <a:solidFill>
                  <a:schemeClr val="tx1"/>
                </a:solidFill>
                <a:effectLst/>
                <a:latin typeface="+mn-lt"/>
                <a:ea typeface="+mn-ea"/>
                <a:cs typeface="+mn-cs"/>
              </a:rPr>
              <a:t>Samen God dienen, een doel hebben, elkaar stimuleren als christen je plek te hebben in de samenleving en de kerk.</a:t>
            </a:r>
          </a:p>
          <a:p>
            <a:r>
              <a:rPr lang="nl-NL" sz="1200" kern="1200" dirty="0" smtClean="0">
                <a:solidFill>
                  <a:schemeClr val="tx1"/>
                </a:solidFill>
                <a:effectLst/>
                <a:latin typeface="+mn-lt"/>
                <a:ea typeface="+mn-ea"/>
                <a:cs typeface="+mn-cs"/>
              </a:rPr>
              <a:t> </a:t>
            </a:r>
          </a:p>
          <a:p>
            <a:r>
              <a:rPr lang="nl-NL" sz="1200" kern="1200" dirty="0" smtClean="0">
                <a:solidFill>
                  <a:schemeClr val="tx1"/>
                </a:solidFill>
                <a:effectLst/>
                <a:latin typeface="+mn-lt"/>
                <a:ea typeface="+mn-ea"/>
                <a:cs typeface="+mn-cs"/>
              </a:rPr>
              <a:t>Geheimenis. Relativeert ook: ongehuwden en gehuwden samen gemeente. Gastvrijheid over en weer.</a:t>
            </a:r>
          </a:p>
          <a:p>
            <a:r>
              <a:rPr lang="nl-NL" sz="1200" kern="1200" dirty="0" smtClean="0">
                <a:solidFill>
                  <a:schemeClr val="tx1"/>
                </a:solidFill>
                <a:effectLst/>
                <a:latin typeface="+mn-lt"/>
                <a:ea typeface="+mn-ea"/>
                <a:cs typeface="+mn-cs"/>
              </a:rPr>
              <a:t>Tijdelijkheid van huwelijk: </a:t>
            </a:r>
            <a:r>
              <a:rPr lang="nl-NL" sz="1200" kern="1200" dirty="0" err="1" smtClean="0">
                <a:solidFill>
                  <a:schemeClr val="tx1"/>
                </a:solidFill>
                <a:effectLst/>
                <a:latin typeface="+mn-lt"/>
                <a:ea typeface="+mn-ea"/>
                <a:cs typeface="+mn-cs"/>
              </a:rPr>
              <a:t>Vb</a:t>
            </a:r>
            <a:r>
              <a:rPr lang="nl-NL" sz="1200" kern="1200" dirty="0" smtClean="0">
                <a:solidFill>
                  <a:schemeClr val="tx1"/>
                </a:solidFill>
                <a:effectLst/>
                <a:latin typeface="+mn-lt"/>
                <a:ea typeface="+mn-ea"/>
                <a:cs typeface="+mn-cs"/>
              </a:rPr>
              <a:t> van Sadduceeën. Schrik je van de tijdelijkheid van je huwelijk? Dan is je man vrouw misschien je afgod en geen afspiegeling en verwijzing naar de vaste basis: Christus en de kerk.</a:t>
            </a:r>
          </a:p>
          <a:p>
            <a:r>
              <a:rPr lang="nl-NL" sz="1200" kern="1200" dirty="0" smtClean="0">
                <a:solidFill>
                  <a:schemeClr val="tx1"/>
                </a:solidFill>
                <a:effectLst/>
                <a:latin typeface="+mn-lt"/>
                <a:ea typeface="+mn-ea"/>
                <a:cs typeface="+mn-cs"/>
              </a:rPr>
              <a:t> </a:t>
            </a:r>
          </a:p>
          <a:p>
            <a:r>
              <a:rPr lang="nl-NL" sz="1200" kern="1200" dirty="0" smtClean="0">
                <a:solidFill>
                  <a:schemeClr val="tx1"/>
                </a:solidFill>
                <a:effectLst/>
                <a:latin typeface="+mn-lt"/>
                <a:ea typeface="+mn-ea"/>
                <a:cs typeface="+mn-cs"/>
              </a:rPr>
              <a:t>Relativeert ook: ongehuwden delen in het geheimenis van Christus en de kerk, van Genesis 2. Samen gemeente, gastvrijheid.</a:t>
            </a:r>
          </a:p>
          <a:p>
            <a:r>
              <a:rPr lang="nl-NL" sz="1200" kern="1200" dirty="0" smtClean="0">
                <a:solidFill>
                  <a:schemeClr val="tx1"/>
                </a:solidFill>
                <a:effectLst/>
                <a:latin typeface="+mn-lt"/>
                <a:ea typeface="+mn-ea"/>
                <a:cs typeface="+mn-cs"/>
              </a:rPr>
              <a:t>Bij scheiding: je blijft lid van de gemeente (respect voor wie dat ondanks aangekeken zijn met de nek volhoudt)</a:t>
            </a:r>
          </a:p>
          <a:p>
            <a:r>
              <a:rPr lang="nl-NL" sz="1200" kern="1200" dirty="0" smtClean="0">
                <a:solidFill>
                  <a:schemeClr val="tx1"/>
                </a:solidFill>
                <a:effectLst/>
                <a:latin typeface="+mn-lt"/>
                <a:ea typeface="+mn-ea"/>
                <a:cs typeface="+mn-cs"/>
              </a:rPr>
              <a:t> </a:t>
            </a:r>
          </a:p>
          <a:p>
            <a:r>
              <a:rPr lang="nl-NL" sz="1200" kern="1200" dirty="0" smtClean="0">
                <a:solidFill>
                  <a:schemeClr val="tx1"/>
                </a:solidFill>
                <a:effectLst/>
                <a:latin typeface="+mn-lt"/>
                <a:ea typeface="+mn-ea"/>
                <a:cs typeface="+mn-cs"/>
              </a:rPr>
              <a:t>Iets van God laten zien nadat je dat zelf je hebt toegeëigend, </a:t>
            </a:r>
          </a:p>
          <a:p>
            <a:r>
              <a:rPr lang="nl-NL" sz="1200" kern="1200" dirty="0" smtClean="0">
                <a:solidFill>
                  <a:schemeClr val="tx1"/>
                </a:solidFill>
                <a:effectLst/>
                <a:latin typeface="+mn-lt"/>
                <a:ea typeface="+mn-ea"/>
                <a:cs typeface="+mn-cs"/>
              </a:rPr>
              <a:t> </a:t>
            </a:r>
          </a:p>
          <a:p>
            <a:r>
              <a:rPr lang="nl-NL" sz="1200" kern="1200" dirty="0" smtClean="0">
                <a:solidFill>
                  <a:schemeClr val="tx1"/>
                </a:solidFill>
                <a:effectLst/>
                <a:latin typeface="+mn-lt"/>
                <a:ea typeface="+mn-ea"/>
                <a:cs typeface="+mn-cs"/>
              </a:rPr>
              <a:t>En ook als je (zoals we allemaal, getrouwd of ongetrouwd)  beneden de maat blijven of zelfs de fout in gaan, of slachtoffer zijn van de ontrouw van de ander, of zelf ontrouw gewest zijn, het geheimenis is groot: Christus voor zijn kerk. </a:t>
            </a:r>
          </a:p>
          <a:p>
            <a:r>
              <a:rPr lang="nl-NL" sz="1200" kern="1200" dirty="0" smtClean="0">
                <a:solidFill>
                  <a:schemeClr val="tx1"/>
                </a:solidFill>
                <a:effectLst/>
                <a:latin typeface="+mn-lt"/>
                <a:ea typeface="+mn-ea"/>
                <a:cs typeface="+mn-cs"/>
              </a:rPr>
              <a:t> Zijn liefde is en blijft de first love. Daar kun je van op aan.</a:t>
            </a:r>
          </a:p>
          <a:p>
            <a:r>
              <a:rPr lang="nl-NL" sz="1200" kern="1200" dirty="0" smtClean="0">
                <a:solidFill>
                  <a:schemeClr val="tx1"/>
                </a:solidFill>
                <a:effectLst/>
                <a:latin typeface="+mn-lt"/>
                <a:ea typeface="+mn-ea"/>
                <a:cs typeface="+mn-cs"/>
              </a:rPr>
              <a:t> </a:t>
            </a:r>
          </a:p>
          <a:p>
            <a:r>
              <a:rPr lang="nl-NL" sz="1200" kern="1200" smtClean="0">
                <a:solidFill>
                  <a:schemeClr val="tx1"/>
                </a:solidFill>
                <a:effectLst/>
                <a:latin typeface="+mn-lt"/>
                <a:ea typeface="+mn-ea"/>
                <a:cs typeface="+mn-cs"/>
              </a:rPr>
              <a:t> </a:t>
            </a:r>
          </a:p>
          <a:p>
            <a:endParaRPr lang="nl-NL" dirty="0"/>
          </a:p>
        </p:txBody>
      </p:sp>
      <p:sp>
        <p:nvSpPr>
          <p:cNvPr id="4" name="Tijdelijke aanduiding voor dianummer 3"/>
          <p:cNvSpPr>
            <a:spLocks noGrp="1"/>
          </p:cNvSpPr>
          <p:nvPr>
            <p:ph type="sldNum" sz="quarter" idx="10"/>
          </p:nvPr>
        </p:nvSpPr>
        <p:spPr/>
        <p:txBody>
          <a:bodyPr/>
          <a:lstStyle/>
          <a:p>
            <a:fld id="{CD624A3D-9676-7345-8795-AF1CBFBB458E}" type="slidenum">
              <a:rPr lang="nl-NL" smtClean="0"/>
              <a:t>15</a:t>
            </a:fld>
            <a:endParaRPr lang="nl-NL"/>
          </a:p>
        </p:txBody>
      </p:sp>
    </p:spTree>
    <p:extLst>
      <p:ext uri="{BB962C8B-B14F-4D97-AF65-F5344CB8AC3E}">
        <p14:creationId xmlns:p14="http://schemas.microsoft.com/office/powerpoint/2010/main" val="39716185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sz="1200" kern="1200" dirty="0" smtClean="0">
                <a:solidFill>
                  <a:schemeClr val="tx1"/>
                </a:solidFill>
                <a:effectLst/>
                <a:latin typeface="+mn-lt"/>
                <a:ea typeface="+mn-ea"/>
                <a:cs typeface="+mn-cs"/>
              </a:rPr>
              <a:t>Niet oordelen. Ook niet in de preek. Naast elkaar staan.</a:t>
            </a:r>
          </a:p>
          <a:p>
            <a:r>
              <a:rPr lang="nl-NL" sz="1200" kern="1200" dirty="0" smtClean="0">
                <a:solidFill>
                  <a:schemeClr val="tx1"/>
                </a:solidFill>
                <a:effectLst/>
                <a:latin typeface="+mn-lt"/>
                <a:ea typeface="+mn-ea"/>
                <a:cs typeface="+mn-cs"/>
              </a:rPr>
              <a:t>Geliefd praatonderwerp: Samson gaat scheiden. (niet moeilijk doen: alleen in de kerk trouw je voor het leven)</a:t>
            </a:r>
          </a:p>
          <a:p>
            <a:endParaRPr lang="nl-NL" sz="1200" kern="1200" dirty="0" smtClean="0">
              <a:solidFill>
                <a:schemeClr val="tx1"/>
              </a:solidFill>
              <a:effectLst/>
              <a:latin typeface="+mn-lt"/>
              <a:ea typeface="+mn-ea"/>
              <a:cs typeface="+mn-cs"/>
            </a:endParaRPr>
          </a:p>
          <a:p>
            <a:r>
              <a:rPr lang="nl-NL" sz="1200" kern="1200" dirty="0" smtClean="0">
                <a:solidFill>
                  <a:schemeClr val="tx1"/>
                </a:solidFill>
                <a:effectLst/>
                <a:latin typeface="+mn-lt"/>
                <a:ea typeface="+mn-ea"/>
                <a:cs typeface="+mn-cs"/>
              </a:rPr>
              <a:t>En ondertussen</a:t>
            </a:r>
            <a:r>
              <a:rPr lang="nl-NL" sz="1200" kern="1200" baseline="0" dirty="0" smtClean="0">
                <a:solidFill>
                  <a:schemeClr val="tx1"/>
                </a:solidFill>
                <a:effectLst/>
                <a:latin typeface="+mn-lt"/>
                <a:ea typeface="+mn-ea"/>
                <a:cs typeface="+mn-cs"/>
              </a:rPr>
              <a:t> wel het ideaal hooghouden. Niet cynisch worden. Niet je ideaal bijstellen.</a:t>
            </a:r>
            <a:endParaRPr lang="nl-NL" sz="1200" kern="1200" dirty="0" smtClean="0">
              <a:solidFill>
                <a:schemeClr val="tx1"/>
              </a:solidFill>
              <a:effectLst/>
              <a:latin typeface="+mn-lt"/>
              <a:ea typeface="+mn-ea"/>
              <a:cs typeface="+mn-cs"/>
            </a:endParaRPr>
          </a:p>
          <a:p>
            <a:endParaRPr lang="nl-NL" dirty="0"/>
          </a:p>
        </p:txBody>
      </p:sp>
      <p:sp>
        <p:nvSpPr>
          <p:cNvPr id="4" name="Tijdelijke aanduiding voor dianummer 3"/>
          <p:cNvSpPr>
            <a:spLocks noGrp="1"/>
          </p:cNvSpPr>
          <p:nvPr>
            <p:ph type="sldNum" sz="quarter" idx="10"/>
          </p:nvPr>
        </p:nvSpPr>
        <p:spPr/>
        <p:txBody>
          <a:bodyPr/>
          <a:lstStyle/>
          <a:p>
            <a:fld id="{CD624A3D-9676-7345-8795-AF1CBFBB458E}" type="slidenum">
              <a:rPr lang="nl-NL" smtClean="0"/>
              <a:t>2</a:t>
            </a:fld>
            <a:endParaRPr lang="nl-NL"/>
          </a:p>
        </p:txBody>
      </p:sp>
    </p:spTree>
    <p:extLst>
      <p:ext uri="{BB962C8B-B14F-4D97-AF65-F5344CB8AC3E}">
        <p14:creationId xmlns:p14="http://schemas.microsoft.com/office/powerpoint/2010/main" val="32977170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sz="1200" kern="1200" dirty="0" smtClean="0">
                <a:solidFill>
                  <a:schemeClr val="tx1"/>
                </a:solidFill>
                <a:effectLst/>
                <a:latin typeface="+mn-lt"/>
                <a:ea typeface="+mn-ea"/>
                <a:cs typeface="+mn-cs"/>
              </a:rPr>
              <a:t>Geen overspel. Btw: Is niet: geen scheiding.</a:t>
            </a:r>
          </a:p>
          <a:p>
            <a:r>
              <a:rPr lang="nl-NL" sz="1200" kern="1200" dirty="0" smtClean="0">
                <a:solidFill>
                  <a:schemeClr val="tx1"/>
                </a:solidFill>
                <a:effectLst/>
                <a:latin typeface="+mn-lt"/>
                <a:ea typeface="+mn-ea"/>
                <a:cs typeface="+mn-cs"/>
              </a:rPr>
              <a:t> </a:t>
            </a:r>
          </a:p>
          <a:p>
            <a:r>
              <a:rPr lang="nl-NL" sz="1200" kern="1200" dirty="0" smtClean="0">
                <a:solidFill>
                  <a:schemeClr val="tx1"/>
                </a:solidFill>
                <a:effectLst/>
                <a:latin typeface="+mn-lt"/>
                <a:ea typeface="+mn-ea"/>
                <a:cs typeface="+mn-cs"/>
              </a:rPr>
              <a:t>Zuinig op je eigen huwelijk en dat van een ander.</a:t>
            </a:r>
          </a:p>
          <a:p>
            <a:r>
              <a:rPr lang="nl-NL" sz="1200" kern="1200" dirty="0" smtClean="0">
                <a:solidFill>
                  <a:schemeClr val="tx1"/>
                </a:solidFill>
                <a:effectLst/>
                <a:latin typeface="+mn-lt"/>
                <a:ea typeface="+mn-ea"/>
                <a:cs typeface="+mn-cs"/>
              </a:rPr>
              <a:t>Overspel: waar ligt de grens?</a:t>
            </a:r>
          </a:p>
          <a:p>
            <a:r>
              <a:rPr lang="nl-NL" sz="1200" kern="1200" dirty="0" smtClean="0">
                <a:solidFill>
                  <a:schemeClr val="tx1"/>
                </a:solidFill>
                <a:effectLst/>
                <a:latin typeface="+mn-lt"/>
                <a:ea typeface="+mn-ea"/>
                <a:cs typeface="+mn-cs"/>
              </a:rPr>
              <a:t> </a:t>
            </a:r>
          </a:p>
          <a:p>
            <a:r>
              <a:rPr lang="nl-NL" sz="1200" kern="1200" dirty="0" smtClean="0">
                <a:solidFill>
                  <a:schemeClr val="tx1"/>
                </a:solidFill>
                <a:effectLst/>
                <a:latin typeface="+mn-lt"/>
                <a:ea typeface="+mn-ea"/>
                <a:cs typeface="+mn-cs"/>
              </a:rPr>
              <a:t>Second love.</a:t>
            </a:r>
          </a:p>
          <a:p>
            <a:r>
              <a:rPr lang="nl-NL" sz="1200" kern="1200" dirty="0" smtClean="0">
                <a:solidFill>
                  <a:schemeClr val="tx1"/>
                </a:solidFill>
                <a:effectLst/>
                <a:latin typeface="+mn-lt"/>
                <a:ea typeface="+mn-ea"/>
                <a:cs typeface="+mn-cs"/>
              </a:rPr>
              <a:t>Verontwaardiging. Verbieden?</a:t>
            </a:r>
          </a:p>
          <a:p>
            <a:endParaRPr lang="nl-NL" dirty="0"/>
          </a:p>
        </p:txBody>
      </p:sp>
      <p:sp>
        <p:nvSpPr>
          <p:cNvPr id="4" name="Tijdelijke aanduiding voor dianummer 3"/>
          <p:cNvSpPr>
            <a:spLocks noGrp="1"/>
          </p:cNvSpPr>
          <p:nvPr>
            <p:ph type="sldNum" sz="quarter" idx="10"/>
          </p:nvPr>
        </p:nvSpPr>
        <p:spPr/>
        <p:txBody>
          <a:bodyPr/>
          <a:lstStyle/>
          <a:p>
            <a:fld id="{CD624A3D-9676-7345-8795-AF1CBFBB458E}" type="slidenum">
              <a:rPr lang="nl-NL" smtClean="0"/>
              <a:t>3</a:t>
            </a:fld>
            <a:endParaRPr lang="nl-NL"/>
          </a:p>
        </p:txBody>
      </p:sp>
    </p:spTree>
    <p:extLst>
      <p:ext uri="{BB962C8B-B14F-4D97-AF65-F5344CB8AC3E}">
        <p14:creationId xmlns:p14="http://schemas.microsoft.com/office/powerpoint/2010/main" val="21714238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sz="1200" kern="1200" dirty="0" smtClean="0">
                <a:solidFill>
                  <a:schemeClr val="tx1"/>
                </a:solidFill>
                <a:effectLst/>
                <a:latin typeface="+mn-lt"/>
                <a:ea typeface="+mn-ea"/>
                <a:cs typeface="+mn-cs"/>
              </a:rPr>
              <a:t>Beter : waar ligt de kern: toewijding aan elkaar.</a:t>
            </a:r>
          </a:p>
          <a:p>
            <a:r>
              <a:rPr lang="nl-NL" sz="1200" kern="1200" dirty="0" smtClean="0">
                <a:solidFill>
                  <a:schemeClr val="tx1"/>
                </a:solidFill>
                <a:effectLst/>
                <a:latin typeface="+mn-lt"/>
                <a:ea typeface="+mn-ea"/>
                <a:cs typeface="+mn-cs"/>
              </a:rPr>
              <a:t>Toonbeeld van het perfecte huwelijk: Christus en de kerk.</a:t>
            </a:r>
          </a:p>
          <a:p>
            <a:r>
              <a:rPr lang="nl-NL" sz="1200" kern="1200" dirty="0" smtClean="0">
                <a:solidFill>
                  <a:schemeClr val="tx1"/>
                </a:solidFill>
                <a:effectLst/>
                <a:latin typeface="+mn-lt"/>
                <a:ea typeface="+mn-ea"/>
                <a:cs typeface="+mn-cs"/>
              </a:rPr>
              <a:t> </a:t>
            </a:r>
          </a:p>
          <a:p>
            <a:r>
              <a:rPr lang="nl-NL" sz="1200" kern="1200" dirty="0" smtClean="0">
                <a:solidFill>
                  <a:schemeClr val="tx1"/>
                </a:solidFill>
                <a:effectLst/>
                <a:latin typeface="+mn-lt"/>
                <a:ea typeface="+mn-ea"/>
                <a:cs typeface="+mn-cs"/>
              </a:rPr>
              <a:t>Het huwelijk is bedoeld als uitleg van het evangelie. </a:t>
            </a:r>
          </a:p>
          <a:p>
            <a:endParaRPr lang="nl-NL" dirty="0"/>
          </a:p>
        </p:txBody>
      </p:sp>
      <p:sp>
        <p:nvSpPr>
          <p:cNvPr id="4" name="Tijdelijke aanduiding voor dianummer 3"/>
          <p:cNvSpPr>
            <a:spLocks noGrp="1"/>
          </p:cNvSpPr>
          <p:nvPr>
            <p:ph type="sldNum" sz="quarter" idx="10"/>
          </p:nvPr>
        </p:nvSpPr>
        <p:spPr/>
        <p:txBody>
          <a:bodyPr/>
          <a:lstStyle/>
          <a:p>
            <a:fld id="{CD624A3D-9676-7345-8795-AF1CBFBB458E}" type="slidenum">
              <a:rPr lang="nl-NL" smtClean="0"/>
              <a:t>4</a:t>
            </a:fld>
            <a:endParaRPr lang="nl-NL"/>
          </a:p>
        </p:txBody>
      </p:sp>
    </p:spTree>
    <p:extLst>
      <p:ext uri="{BB962C8B-B14F-4D97-AF65-F5344CB8AC3E}">
        <p14:creationId xmlns:p14="http://schemas.microsoft.com/office/powerpoint/2010/main" val="3358548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sz="1200" kern="1200" dirty="0" smtClean="0">
                <a:solidFill>
                  <a:schemeClr val="tx1"/>
                </a:solidFill>
                <a:effectLst/>
                <a:latin typeface="+mn-lt"/>
                <a:ea typeface="+mn-ea"/>
                <a:cs typeface="+mn-cs"/>
              </a:rPr>
              <a:t>Paulus Efeziërs 5: man vrouw, telkens terugvallend op Christus en de kerk. Heen en weer.</a:t>
            </a:r>
          </a:p>
          <a:p>
            <a:r>
              <a:rPr lang="nl-NL" sz="1200" kern="1200" dirty="0" smtClean="0">
                <a:solidFill>
                  <a:schemeClr val="tx1"/>
                </a:solidFill>
                <a:effectLst/>
                <a:latin typeface="+mn-lt"/>
                <a:ea typeface="+mn-ea"/>
                <a:cs typeface="+mn-cs"/>
              </a:rPr>
              <a:t>Zelfs in Genesis leest hij een diepzinnige verwijzing naar Christus en de kerk.</a:t>
            </a:r>
          </a:p>
          <a:p>
            <a:r>
              <a:rPr lang="nl-NL" sz="1200" kern="1200" dirty="0" smtClean="0">
                <a:solidFill>
                  <a:schemeClr val="tx1"/>
                </a:solidFill>
                <a:effectLst/>
                <a:latin typeface="+mn-lt"/>
                <a:ea typeface="+mn-ea"/>
                <a:cs typeface="+mn-cs"/>
              </a:rPr>
              <a:t> </a:t>
            </a:r>
          </a:p>
          <a:p>
            <a:endParaRPr lang="nl-NL" dirty="0"/>
          </a:p>
        </p:txBody>
      </p:sp>
      <p:sp>
        <p:nvSpPr>
          <p:cNvPr id="4" name="Tijdelijke aanduiding voor dianummer 3"/>
          <p:cNvSpPr>
            <a:spLocks noGrp="1"/>
          </p:cNvSpPr>
          <p:nvPr>
            <p:ph type="sldNum" sz="quarter" idx="10"/>
          </p:nvPr>
        </p:nvSpPr>
        <p:spPr/>
        <p:txBody>
          <a:bodyPr/>
          <a:lstStyle/>
          <a:p>
            <a:fld id="{CD624A3D-9676-7345-8795-AF1CBFBB458E}" type="slidenum">
              <a:rPr lang="nl-NL" smtClean="0"/>
              <a:t>5</a:t>
            </a:fld>
            <a:endParaRPr lang="nl-NL"/>
          </a:p>
        </p:txBody>
      </p:sp>
    </p:spTree>
    <p:extLst>
      <p:ext uri="{BB962C8B-B14F-4D97-AF65-F5344CB8AC3E}">
        <p14:creationId xmlns:p14="http://schemas.microsoft.com/office/powerpoint/2010/main" val="7826307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sz="1200" kern="1200" dirty="0" smtClean="0">
                <a:solidFill>
                  <a:schemeClr val="tx1"/>
                </a:solidFill>
                <a:effectLst/>
                <a:latin typeface="+mn-lt"/>
                <a:ea typeface="+mn-ea"/>
                <a:cs typeface="+mn-cs"/>
              </a:rPr>
              <a:t>De niet aangeboren gelijkwaardige zelf gekozen liefde die zich verbinden wil aan wat van nature vreemd is gaat uit boven de aangeboren ouderliefde.</a:t>
            </a:r>
          </a:p>
          <a:p>
            <a:endParaRPr lang="nl-NL" sz="1200" kern="1200" dirty="0" smtClean="0">
              <a:solidFill>
                <a:schemeClr val="tx1"/>
              </a:solidFill>
              <a:effectLst/>
              <a:latin typeface="+mn-lt"/>
              <a:ea typeface="+mn-ea"/>
              <a:cs typeface="+mn-cs"/>
            </a:endParaRPr>
          </a:p>
          <a:p>
            <a:r>
              <a:rPr lang="nl-NL" sz="1200" kern="1200" dirty="0" smtClean="0">
                <a:solidFill>
                  <a:schemeClr val="tx1"/>
                </a:solidFill>
                <a:effectLst/>
                <a:latin typeface="+mn-lt"/>
                <a:ea typeface="+mn-ea"/>
                <a:cs typeface="+mn-cs"/>
              </a:rPr>
              <a:t>Zo is God. Zijn liefde is geen verkapte eigenliefde maar uitstappen</a:t>
            </a:r>
            <a:r>
              <a:rPr lang="nl-NL" sz="1200" kern="1200" baseline="0" dirty="0" smtClean="0">
                <a:solidFill>
                  <a:schemeClr val="tx1"/>
                </a:solidFill>
                <a:effectLst/>
                <a:latin typeface="+mn-lt"/>
                <a:ea typeface="+mn-ea"/>
                <a:cs typeface="+mn-cs"/>
              </a:rPr>
              <a:t> naar de ander. </a:t>
            </a:r>
          </a:p>
          <a:p>
            <a:r>
              <a:rPr lang="nl-NL" sz="1200" kern="1200" baseline="0" dirty="0" smtClean="0">
                <a:solidFill>
                  <a:schemeClr val="tx1"/>
                </a:solidFill>
                <a:effectLst/>
                <a:latin typeface="+mn-lt"/>
                <a:ea typeface="+mn-ea"/>
                <a:cs typeface="+mn-cs"/>
              </a:rPr>
              <a:t>Liefde die zich wil en durft te binden, verbinden, hechten. (Noorderzon: tip voor gelukkig huwelijk? Geen geheimen / je willen binden, gaan voor de ander)</a:t>
            </a:r>
          </a:p>
          <a:p>
            <a:endParaRPr lang="nl-NL" sz="1200" kern="1200" baseline="0" dirty="0" smtClean="0">
              <a:solidFill>
                <a:schemeClr val="tx1"/>
              </a:solidFill>
              <a:effectLst/>
              <a:latin typeface="+mn-lt"/>
              <a:ea typeface="+mn-ea"/>
              <a:cs typeface="+mn-cs"/>
            </a:endParaRPr>
          </a:p>
          <a:p>
            <a:r>
              <a:rPr lang="nl-NL" sz="1200" kern="1200" dirty="0" smtClean="0">
                <a:solidFill>
                  <a:schemeClr val="tx1"/>
                </a:solidFill>
                <a:effectLst/>
                <a:latin typeface="+mn-lt"/>
                <a:ea typeface="+mn-ea"/>
                <a:cs typeface="+mn-cs"/>
              </a:rPr>
              <a:t>De diepste liefde vind je zelf in het huwelijk niet. Maar in Christus. </a:t>
            </a:r>
          </a:p>
          <a:p>
            <a:r>
              <a:rPr lang="nl-NL" sz="1200" kern="1200" dirty="0" smtClean="0">
                <a:solidFill>
                  <a:schemeClr val="tx1"/>
                </a:solidFill>
                <a:effectLst/>
                <a:latin typeface="+mn-lt"/>
                <a:ea typeface="+mn-ea"/>
                <a:cs typeface="+mn-cs"/>
              </a:rPr>
              <a:t>Ontspant de al te hoge verwachtingen van het huwelijk, je bent er niet van afhankelijk voor je bestaan, als niet getrouwde en als getrouwde.</a:t>
            </a:r>
          </a:p>
          <a:p>
            <a:endParaRPr lang="nl-NL" sz="1200" kern="1200" baseline="0" dirty="0" smtClean="0">
              <a:solidFill>
                <a:schemeClr val="tx1"/>
              </a:solidFill>
              <a:effectLst/>
              <a:latin typeface="+mn-lt"/>
              <a:ea typeface="+mn-ea"/>
              <a:cs typeface="+mn-cs"/>
            </a:endParaRPr>
          </a:p>
          <a:p>
            <a:r>
              <a:rPr lang="nl-NL" sz="1200" kern="1200" dirty="0" smtClean="0">
                <a:solidFill>
                  <a:schemeClr val="tx1"/>
                </a:solidFill>
                <a:effectLst/>
                <a:latin typeface="+mn-lt"/>
                <a:ea typeface="+mn-ea"/>
                <a:cs typeface="+mn-cs"/>
              </a:rPr>
              <a:t>Best eng. Kwetsbaar. Overspel, liegen, draaierijen, raakt diep.  God kent dit: op het kruis. Hij koos voor liefde met het risico gekwetst te worden.</a:t>
            </a:r>
          </a:p>
          <a:p>
            <a:r>
              <a:rPr lang="nl-NL" sz="1200" kern="1200" dirty="0" smtClean="0">
                <a:solidFill>
                  <a:schemeClr val="tx1"/>
                </a:solidFill>
                <a:effectLst/>
                <a:latin typeface="+mn-lt"/>
                <a:ea typeface="+mn-ea"/>
                <a:cs typeface="+mn-cs"/>
              </a:rPr>
              <a:t> </a:t>
            </a:r>
          </a:p>
          <a:p>
            <a:r>
              <a:rPr lang="nl-NL" sz="1200" kern="1200" dirty="0" smtClean="0">
                <a:solidFill>
                  <a:schemeClr val="tx1"/>
                </a:solidFill>
                <a:effectLst/>
                <a:latin typeface="+mn-lt"/>
                <a:ea typeface="+mn-ea"/>
                <a:cs typeface="+mn-cs"/>
              </a:rPr>
              <a:t>Ken je die liefde? Ken je als deel van de gemeente de verbondenheid door dik en dun met Christus? Dit geheimenis waar</a:t>
            </a:r>
            <a:r>
              <a:rPr lang="nl-NL" sz="1200" kern="1200" baseline="0" dirty="0" smtClean="0">
                <a:solidFill>
                  <a:schemeClr val="tx1"/>
                </a:solidFill>
                <a:effectLst/>
                <a:latin typeface="+mn-lt"/>
                <a:ea typeface="+mn-ea"/>
                <a:cs typeface="+mn-cs"/>
              </a:rPr>
              <a:t> heel de bijbel over gaat?</a:t>
            </a:r>
            <a:endParaRPr lang="nl-NL" sz="1200" kern="1200" dirty="0" smtClean="0">
              <a:solidFill>
                <a:schemeClr val="tx1"/>
              </a:solidFill>
              <a:effectLst/>
              <a:latin typeface="+mn-lt"/>
              <a:ea typeface="+mn-ea"/>
              <a:cs typeface="+mn-cs"/>
            </a:endParaRPr>
          </a:p>
          <a:p>
            <a:endParaRPr lang="nl-NL" sz="1200" kern="1200" baseline="0" dirty="0" smtClean="0">
              <a:solidFill>
                <a:schemeClr val="tx1"/>
              </a:solidFill>
              <a:effectLst/>
              <a:latin typeface="+mn-lt"/>
              <a:ea typeface="+mn-ea"/>
              <a:cs typeface="+mn-cs"/>
            </a:endParaRPr>
          </a:p>
          <a:p>
            <a:endParaRPr lang="nl-NL" sz="1200" kern="1200" baseline="0" dirty="0" smtClean="0">
              <a:solidFill>
                <a:schemeClr val="tx1"/>
              </a:solidFill>
              <a:effectLst/>
              <a:latin typeface="+mn-lt"/>
              <a:ea typeface="+mn-ea"/>
              <a:cs typeface="+mn-cs"/>
            </a:endParaRPr>
          </a:p>
          <a:p>
            <a:r>
              <a:rPr lang="nl-NL" sz="1200" kern="1200" baseline="0" dirty="0" smtClean="0">
                <a:solidFill>
                  <a:schemeClr val="tx1"/>
                </a:solidFill>
                <a:effectLst/>
                <a:latin typeface="+mn-lt"/>
                <a:ea typeface="+mn-ea"/>
                <a:cs typeface="+mn-cs"/>
              </a:rPr>
              <a:t>Met alle risico’s van dien.</a:t>
            </a:r>
            <a:endParaRPr lang="nl-NL" sz="1200" kern="1200" dirty="0" smtClean="0">
              <a:solidFill>
                <a:schemeClr val="tx1"/>
              </a:solidFill>
              <a:effectLst/>
              <a:latin typeface="+mn-lt"/>
              <a:ea typeface="+mn-ea"/>
              <a:cs typeface="+mn-cs"/>
            </a:endParaRPr>
          </a:p>
        </p:txBody>
      </p:sp>
      <p:sp>
        <p:nvSpPr>
          <p:cNvPr id="4" name="Tijdelijke aanduiding voor dianummer 3"/>
          <p:cNvSpPr>
            <a:spLocks noGrp="1"/>
          </p:cNvSpPr>
          <p:nvPr>
            <p:ph type="sldNum" sz="quarter" idx="10"/>
          </p:nvPr>
        </p:nvSpPr>
        <p:spPr/>
        <p:txBody>
          <a:bodyPr/>
          <a:lstStyle/>
          <a:p>
            <a:fld id="{CD624A3D-9676-7345-8795-AF1CBFBB458E}" type="slidenum">
              <a:rPr lang="nl-NL" smtClean="0"/>
              <a:t>6</a:t>
            </a:fld>
            <a:endParaRPr lang="nl-NL"/>
          </a:p>
        </p:txBody>
      </p:sp>
    </p:spTree>
    <p:extLst>
      <p:ext uri="{BB962C8B-B14F-4D97-AF65-F5344CB8AC3E}">
        <p14:creationId xmlns:p14="http://schemas.microsoft.com/office/powerpoint/2010/main" val="241762646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In je huwelijk mag je dat uitbeelden, met vallen en opstaan: de relatie tussen Christus en zijn kerk.</a:t>
            </a:r>
          </a:p>
          <a:p>
            <a:r>
              <a:rPr lang="nl-NL" dirty="0" smtClean="0"/>
              <a:t>Met</a:t>
            </a:r>
            <a:r>
              <a:rPr lang="nl-NL" baseline="0" dirty="0" smtClean="0"/>
              <a:t> vallen en opstaan. Want makkelijk is anders.</a:t>
            </a:r>
          </a:p>
          <a:p>
            <a:endParaRPr lang="nl-NL" dirty="0" smtClean="0"/>
          </a:p>
        </p:txBody>
      </p:sp>
      <p:sp>
        <p:nvSpPr>
          <p:cNvPr id="4" name="Tijdelijke aanduiding voor dianummer 3"/>
          <p:cNvSpPr>
            <a:spLocks noGrp="1"/>
          </p:cNvSpPr>
          <p:nvPr>
            <p:ph type="sldNum" sz="quarter" idx="10"/>
          </p:nvPr>
        </p:nvSpPr>
        <p:spPr/>
        <p:txBody>
          <a:bodyPr/>
          <a:lstStyle/>
          <a:p>
            <a:fld id="{CD624A3D-9676-7345-8795-AF1CBFBB458E}" type="slidenum">
              <a:rPr lang="nl-NL" smtClean="0"/>
              <a:t>7</a:t>
            </a:fld>
            <a:endParaRPr lang="nl-NL"/>
          </a:p>
        </p:txBody>
      </p:sp>
    </p:spTree>
    <p:extLst>
      <p:ext uri="{BB962C8B-B14F-4D97-AF65-F5344CB8AC3E}">
        <p14:creationId xmlns:p14="http://schemas.microsoft.com/office/powerpoint/2010/main" val="413314584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Waar spiegel</a:t>
            </a:r>
            <a:r>
              <a:rPr lang="nl-NL" baseline="0" dirty="0" smtClean="0"/>
              <a:t> je je aan? Het voorbeeld van je ouders? Het romantische huwelijk van vandaag: als je maar gelukkig wordt (en zolang je maar gelukkig bent)?</a:t>
            </a:r>
          </a:p>
          <a:p>
            <a:r>
              <a:rPr lang="nl-NL" baseline="0" dirty="0" smtClean="0"/>
              <a:t>Het ideale huwelijk is dat van Christus en de kerk. Trek je daaraan op.</a:t>
            </a:r>
            <a:endParaRPr lang="nl-NL" dirty="0"/>
          </a:p>
        </p:txBody>
      </p:sp>
      <p:sp>
        <p:nvSpPr>
          <p:cNvPr id="4" name="Tijdelijke aanduiding voor dianummer 3"/>
          <p:cNvSpPr>
            <a:spLocks noGrp="1"/>
          </p:cNvSpPr>
          <p:nvPr>
            <p:ph type="sldNum" sz="quarter" idx="10"/>
          </p:nvPr>
        </p:nvSpPr>
        <p:spPr/>
        <p:txBody>
          <a:bodyPr/>
          <a:lstStyle/>
          <a:p>
            <a:fld id="{CD624A3D-9676-7345-8795-AF1CBFBB458E}" type="slidenum">
              <a:rPr lang="nl-NL" smtClean="0"/>
              <a:t>8</a:t>
            </a:fld>
            <a:endParaRPr lang="nl-NL"/>
          </a:p>
        </p:txBody>
      </p:sp>
    </p:spTree>
    <p:extLst>
      <p:ext uri="{BB962C8B-B14F-4D97-AF65-F5344CB8AC3E}">
        <p14:creationId xmlns:p14="http://schemas.microsoft.com/office/powerpoint/2010/main" val="258599460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De vloek van na het paradijs: wie is de baas?</a:t>
            </a:r>
            <a:r>
              <a:rPr lang="nl-NL" baseline="0" dirty="0" smtClean="0"/>
              <a:t> Wie is de sterkste? Je eigen wil doordrukken. Machtsmisbruik. Vaak onder mom van: de man is hoofd.</a:t>
            </a:r>
            <a:endParaRPr lang="nl-NL" dirty="0"/>
          </a:p>
        </p:txBody>
      </p:sp>
      <p:sp>
        <p:nvSpPr>
          <p:cNvPr id="4" name="Tijdelijke aanduiding voor dianummer 3"/>
          <p:cNvSpPr>
            <a:spLocks noGrp="1"/>
          </p:cNvSpPr>
          <p:nvPr>
            <p:ph type="sldNum" sz="quarter" idx="10"/>
          </p:nvPr>
        </p:nvSpPr>
        <p:spPr/>
        <p:txBody>
          <a:bodyPr/>
          <a:lstStyle/>
          <a:p>
            <a:fld id="{CD624A3D-9676-7345-8795-AF1CBFBB458E}" type="slidenum">
              <a:rPr lang="nl-NL" smtClean="0"/>
              <a:t>9</a:t>
            </a:fld>
            <a:endParaRPr lang="nl-NL"/>
          </a:p>
        </p:txBody>
      </p:sp>
    </p:spTree>
    <p:extLst>
      <p:ext uri="{BB962C8B-B14F-4D97-AF65-F5344CB8AC3E}">
        <p14:creationId xmlns:p14="http://schemas.microsoft.com/office/powerpoint/2010/main" val="2724847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nl-NL" smtClean="0"/>
              <a:t>Titelstijl van model bewerken</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de titelstijl van het model te bewerken</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29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‹nr.›</a:t>
            </a:fld>
            <a:endParaRPr lang="en-US"/>
          </a:p>
        </p:txBody>
      </p:sp>
    </p:spTree>
    <p:extLst>
      <p:ext uri="{BB962C8B-B14F-4D97-AF65-F5344CB8AC3E}">
        <p14:creationId xmlns:p14="http://schemas.microsoft.com/office/powerpoint/2010/main" val="27020199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Titelstijl van model bewerken</a:t>
            </a:r>
            <a:endParaRPr lang="en-US"/>
          </a:p>
        </p:txBody>
      </p:sp>
      <p:sp>
        <p:nvSpPr>
          <p:cNvPr id="3" name="Vertical Text Placeholder 2"/>
          <p:cNvSpPr>
            <a:spLocks noGrp="1"/>
          </p:cNvSpPr>
          <p:nvPr>
            <p:ph type="body" orient="vert" idx="1"/>
          </p:nvPr>
        </p:nvSpPr>
        <p:spPr/>
        <p:txBody>
          <a:bodyPr vert="eaVert"/>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29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‹nr.›</a:t>
            </a:fld>
            <a:endParaRPr lang="en-US"/>
          </a:p>
        </p:txBody>
      </p:sp>
    </p:spTree>
    <p:extLst>
      <p:ext uri="{BB962C8B-B14F-4D97-AF65-F5344CB8AC3E}">
        <p14:creationId xmlns:p14="http://schemas.microsoft.com/office/powerpoint/2010/main" val="29494982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nl-NL" smtClean="0"/>
              <a:t>Titelstijl van model bewerken</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29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‹nr.›</a:t>
            </a:fld>
            <a:endParaRPr lang="en-US"/>
          </a:p>
        </p:txBody>
      </p:sp>
    </p:spTree>
    <p:extLst>
      <p:ext uri="{BB962C8B-B14F-4D97-AF65-F5344CB8AC3E}">
        <p14:creationId xmlns:p14="http://schemas.microsoft.com/office/powerpoint/2010/main" val="14279412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Titelstijl van model bewerken</a:t>
            </a:r>
            <a:endParaRPr lang="en-US"/>
          </a:p>
        </p:txBody>
      </p:sp>
      <p:sp>
        <p:nvSpPr>
          <p:cNvPr id="3" name="Content Placeholder 2"/>
          <p:cNvSpPr>
            <a:spLocks noGrp="1"/>
          </p:cNvSpPr>
          <p:nvPr>
            <p:ph idx="1"/>
          </p:nvPr>
        </p:nvSpPr>
        <p:spPr/>
        <p:txBody>
          <a:bodyPr/>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29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‹nr.›</a:t>
            </a:fld>
            <a:endParaRPr lang="en-US"/>
          </a:p>
        </p:txBody>
      </p:sp>
    </p:spTree>
    <p:extLst>
      <p:ext uri="{BB962C8B-B14F-4D97-AF65-F5344CB8AC3E}">
        <p14:creationId xmlns:p14="http://schemas.microsoft.com/office/powerpoint/2010/main" val="22759333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nl-NL" smtClean="0"/>
              <a:t>Titelstijl van model bewerken</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tekststijl van het model te bewerken</a:t>
            </a:r>
          </a:p>
        </p:txBody>
      </p:sp>
      <p:sp>
        <p:nvSpPr>
          <p:cNvPr id="4" name="Date Placeholder 3"/>
          <p:cNvSpPr>
            <a:spLocks noGrp="1"/>
          </p:cNvSpPr>
          <p:nvPr>
            <p:ph type="dt" sz="half" idx="10"/>
          </p:nvPr>
        </p:nvSpPr>
        <p:spPr/>
        <p:txBody>
          <a:bodyPr/>
          <a:lstStyle/>
          <a:p>
            <a:fld id="{6BFECD78-3C8E-49F2-8FAB-59489D168ABB}" type="datetimeFigureOut">
              <a:rPr lang="en-US" smtClean="0"/>
              <a:t>29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‹nr.›</a:t>
            </a:fld>
            <a:endParaRPr lang="en-US"/>
          </a:p>
        </p:txBody>
      </p:sp>
    </p:spTree>
    <p:extLst>
      <p:ext uri="{BB962C8B-B14F-4D97-AF65-F5344CB8AC3E}">
        <p14:creationId xmlns:p14="http://schemas.microsoft.com/office/powerpoint/2010/main" val="17989526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ee objecte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Titelstijl van model bewerken</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5" name="Date Placeholder 4"/>
          <p:cNvSpPr>
            <a:spLocks noGrp="1"/>
          </p:cNvSpPr>
          <p:nvPr>
            <p:ph type="dt" sz="half" idx="10"/>
          </p:nvPr>
        </p:nvSpPr>
        <p:spPr/>
        <p:txBody>
          <a:bodyPr/>
          <a:lstStyle/>
          <a:p>
            <a:fld id="{6BFECD78-3C8E-49F2-8FAB-59489D168ABB}" type="datetimeFigureOut">
              <a:rPr lang="en-US" smtClean="0"/>
              <a:t>29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t>‹nr.›</a:t>
            </a:fld>
            <a:endParaRPr lang="en-US"/>
          </a:p>
        </p:txBody>
      </p:sp>
    </p:spTree>
    <p:extLst>
      <p:ext uri="{BB962C8B-B14F-4D97-AF65-F5344CB8AC3E}">
        <p14:creationId xmlns:p14="http://schemas.microsoft.com/office/powerpoint/2010/main" val="1034301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nl-NL" smtClean="0"/>
              <a:t>Titelstijl van model bewerken</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tekststijl van het model te bewerken</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tekststijl van het model te bewerken</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7" name="Date Placeholder 6"/>
          <p:cNvSpPr>
            <a:spLocks noGrp="1"/>
          </p:cNvSpPr>
          <p:nvPr>
            <p:ph type="dt" sz="half" idx="10"/>
          </p:nvPr>
        </p:nvSpPr>
        <p:spPr/>
        <p:txBody>
          <a:bodyPr/>
          <a:lstStyle/>
          <a:p>
            <a:fld id="{6BFECD78-3C8E-49F2-8FAB-59489D168ABB}" type="datetimeFigureOut">
              <a:rPr lang="en-US" smtClean="0"/>
              <a:t>29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FB56013-B943-42BA-886F-6F9D4EB85E9D}" type="slidenum">
              <a:rPr lang="en-US" smtClean="0"/>
              <a:t>‹nr.›</a:t>
            </a:fld>
            <a:endParaRPr lang="en-US"/>
          </a:p>
        </p:txBody>
      </p:sp>
    </p:spTree>
    <p:extLst>
      <p:ext uri="{BB962C8B-B14F-4D97-AF65-F5344CB8AC3E}">
        <p14:creationId xmlns:p14="http://schemas.microsoft.com/office/powerpoint/2010/main" val="14179409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Titelstijl van model bewerken</a:t>
            </a:r>
            <a:endParaRPr lang="en-US"/>
          </a:p>
        </p:txBody>
      </p:sp>
      <p:sp>
        <p:nvSpPr>
          <p:cNvPr id="3" name="Date Placeholder 2"/>
          <p:cNvSpPr>
            <a:spLocks noGrp="1"/>
          </p:cNvSpPr>
          <p:nvPr>
            <p:ph type="dt" sz="half" idx="10"/>
          </p:nvPr>
        </p:nvSpPr>
        <p:spPr/>
        <p:txBody>
          <a:bodyPr/>
          <a:lstStyle/>
          <a:p>
            <a:fld id="{6BFECD78-3C8E-49F2-8FAB-59489D168ABB}" type="datetimeFigureOut">
              <a:rPr lang="en-US" smtClean="0"/>
              <a:t>29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FB56013-B943-42BA-886F-6F9D4EB85E9D}" type="slidenum">
              <a:rPr lang="en-US" smtClean="0"/>
              <a:t>‹nr.›</a:t>
            </a:fld>
            <a:endParaRPr lang="en-US"/>
          </a:p>
        </p:txBody>
      </p:sp>
    </p:spTree>
    <p:extLst>
      <p:ext uri="{BB962C8B-B14F-4D97-AF65-F5344CB8AC3E}">
        <p14:creationId xmlns:p14="http://schemas.microsoft.com/office/powerpoint/2010/main" val="6560677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FECD78-3C8E-49F2-8FAB-59489D168ABB}" type="datetimeFigureOut">
              <a:rPr lang="en-US" smtClean="0"/>
              <a:t>29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FB56013-B943-42BA-886F-6F9D4EB85E9D}" type="slidenum">
              <a:rPr lang="en-US" smtClean="0"/>
              <a:t>‹nr.›</a:t>
            </a:fld>
            <a:endParaRPr lang="en-US"/>
          </a:p>
        </p:txBody>
      </p:sp>
    </p:spTree>
    <p:extLst>
      <p:ext uri="{BB962C8B-B14F-4D97-AF65-F5344CB8AC3E}">
        <p14:creationId xmlns:p14="http://schemas.microsoft.com/office/powerpoint/2010/main" val="12491287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nl-NL" smtClean="0"/>
              <a:t>Titelstijl van model bewerken</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tekststijl van het model te bewerken</a:t>
            </a:r>
          </a:p>
        </p:txBody>
      </p:sp>
      <p:sp>
        <p:nvSpPr>
          <p:cNvPr id="5" name="Date Placeholder 4"/>
          <p:cNvSpPr>
            <a:spLocks noGrp="1"/>
          </p:cNvSpPr>
          <p:nvPr>
            <p:ph type="dt" sz="half" idx="10"/>
          </p:nvPr>
        </p:nvSpPr>
        <p:spPr/>
        <p:txBody>
          <a:bodyPr/>
          <a:lstStyle/>
          <a:p>
            <a:fld id="{6BFECD78-3C8E-49F2-8FAB-59489D168ABB}" type="datetimeFigureOut">
              <a:rPr lang="en-US" smtClean="0"/>
              <a:t>29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t>‹nr.›</a:t>
            </a:fld>
            <a:endParaRPr lang="en-US"/>
          </a:p>
        </p:txBody>
      </p:sp>
    </p:spTree>
    <p:extLst>
      <p:ext uri="{BB962C8B-B14F-4D97-AF65-F5344CB8AC3E}">
        <p14:creationId xmlns:p14="http://schemas.microsoft.com/office/powerpoint/2010/main" val="27301161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nl-NL" smtClean="0"/>
              <a:t>Titelstijl van model bewerken</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smtClean="0"/>
              <a:t>Sleep de afbeelding naar de tijdelijke aanduiding of klik op het pictogram als u een afbeelding wilt toevoegen</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tekststijl van het model te bewerken</a:t>
            </a:r>
          </a:p>
        </p:txBody>
      </p:sp>
      <p:sp>
        <p:nvSpPr>
          <p:cNvPr id="5" name="Date Placeholder 4"/>
          <p:cNvSpPr>
            <a:spLocks noGrp="1"/>
          </p:cNvSpPr>
          <p:nvPr>
            <p:ph type="dt" sz="half" idx="10"/>
          </p:nvPr>
        </p:nvSpPr>
        <p:spPr/>
        <p:txBody>
          <a:bodyPr/>
          <a:lstStyle/>
          <a:p>
            <a:fld id="{6BFECD78-3C8E-49F2-8FAB-59489D168ABB}" type="datetimeFigureOut">
              <a:rPr lang="en-US" smtClean="0"/>
              <a:t>29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t>‹nr.›</a:t>
            </a:fld>
            <a:endParaRPr lang="en-US"/>
          </a:p>
        </p:txBody>
      </p:sp>
    </p:spTree>
    <p:extLst>
      <p:ext uri="{BB962C8B-B14F-4D97-AF65-F5344CB8AC3E}">
        <p14:creationId xmlns:p14="http://schemas.microsoft.com/office/powerpoint/2010/main" val="50657455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NL" smtClean="0"/>
              <a:t>Titelstijl van model bewerken</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FECD78-3C8E-49F2-8FAB-59489D168ABB}" type="datetimeFigureOut">
              <a:rPr lang="en-US" smtClean="0"/>
              <a:t>29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B56013-B943-42BA-886F-6F9D4EB85E9D}" type="slidenum">
              <a:rPr lang="en-US" smtClean="0"/>
              <a:t>‹nr.›</a:t>
            </a:fld>
            <a:endParaRPr lang="en-US"/>
          </a:p>
        </p:txBody>
      </p:sp>
    </p:spTree>
    <p:extLst>
      <p:ext uri="{BB962C8B-B14F-4D97-AF65-F5344CB8AC3E}">
        <p14:creationId xmlns:p14="http://schemas.microsoft.com/office/powerpoint/2010/main" val="2557711237"/>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 Id="rId3" Type="http://schemas.openxmlformats.org/officeDocument/2006/relationships/image" Target="../media/image5.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 Id="rId3" Type="http://schemas.openxmlformats.org/officeDocument/2006/relationships/image" Target="../media/image3.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1.gi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3.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3.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4.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nl-NL" dirty="0" smtClean="0"/>
              <a:t>Wat straalt jouw huwelijk uit?</a:t>
            </a:r>
            <a:endParaRPr lang="nl-NL" dirty="0"/>
          </a:p>
        </p:txBody>
      </p:sp>
      <p:sp>
        <p:nvSpPr>
          <p:cNvPr id="3" name="Subtitel 2"/>
          <p:cNvSpPr>
            <a:spLocks noGrp="1"/>
          </p:cNvSpPr>
          <p:nvPr>
            <p:ph type="subTitle" idx="1"/>
          </p:nvPr>
        </p:nvSpPr>
        <p:spPr/>
        <p:txBody>
          <a:bodyPr/>
          <a:lstStyle/>
          <a:p>
            <a:endParaRPr lang="nl-NL" dirty="0"/>
          </a:p>
        </p:txBody>
      </p:sp>
    </p:spTree>
    <p:extLst>
      <p:ext uri="{BB962C8B-B14F-4D97-AF65-F5344CB8AC3E}">
        <p14:creationId xmlns:p14="http://schemas.microsoft.com/office/powerpoint/2010/main" val="39548055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7"/>
            <a:ext cx="8229600" cy="3140048"/>
          </a:xfrm>
        </p:spPr>
        <p:txBody>
          <a:bodyPr>
            <a:noAutofit/>
          </a:bodyPr>
          <a:lstStyle/>
          <a:p>
            <a:r>
              <a:rPr lang="nl-NL" sz="7200" dirty="0" smtClean="0"/>
              <a:t>Het </a:t>
            </a:r>
            <a:r>
              <a:rPr lang="nl-NL" sz="7200" dirty="0"/>
              <a:t>ideale huwelijk:	</a:t>
            </a:r>
            <a:br>
              <a:rPr lang="nl-NL" sz="7200" dirty="0"/>
            </a:br>
            <a:endParaRPr lang="nl-NL" sz="7200" dirty="0"/>
          </a:p>
        </p:txBody>
      </p:sp>
      <p:sp>
        <p:nvSpPr>
          <p:cNvPr id="3" name="Tijdelijke aanduiding voor inhoud 2"/>
          <p:cNvSpPr>
            <a:spLocks noGrp="1"/>
          </p:cNvSpPr>
          <p:nvPr>
            <p:ph idx="1"/>
          </p:nvPr>
        </p:nvSpPr>
        <p:spPr>
          <a:xfrm>
            <a:off x="457200" y="1600200"/>
            <a:ext cx="8229600" cy="4525963"/>
          </a:xfrm>
        </p:spPr>
        <p:txBody>
          <a:bodyPr>
            <a:noAutofit/>
          </a:bodyPr>
          <a:lstStyle/>
          <a:p>
            <a:pPr marL="0" indent="0">
              <a:buNone/>
            </a:pPr>
            <a:r>
              <a:rPr lang="nl-NL" sz="7200" dirty="0" smtClean="0"/>
              <a:t>	Wie is de baas?</a:t>
            </a:r>
          </a:p>
          <a:p>
            <a:pPr marL="0" indent="0">
              <a:buNone/>
            </a:pPr>
            <a:endParaRPr lang="nl-NL" sz="7200" dirty="0"/>
          </a:p>
          <a:p>
            <a:pPr marL="0" indent="0">
              <a:buNone/>
            </a:pPr>
            <a:r>
              <a:rPr lang="nl-NL" sz="7200" dirty="0" smtClean="0">
                <a:solidFill>
                  <a:srgbClr val="FFFF00"/>
                </a:solidFill>
              </a:rPr>
              <a:t>	Elkaar vrijlaten.</a:t>
            </a:r>
            <a:endParaRPr lang="nl-NL" sz="7200" dirty="0">
              <a:solidFill>
                <a:srgbClr val="FFFF00"/>
              </a:solidFill>
            </a:endParaRPr>
          </a:p>
        </p:txBody>
      </p:sp>
    </p:spTree>
    <p:extLst>
      <p:ext uri="{BB962C8B-B14F-4D97-AF65-F5344CB8AC3E}">
        <p14:creationId xmlns:p14="http://schemas.microsoft.com/office/powerpoint/2010/main" val="40230651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7"/>
            <a:ext cx="8229600" cy="2203091"/>
          </a:xfrm>
        </p:spPr>
        <p:txBody>
          <a:bodyPr>
            <a:noAutofit/>
          </a:bodyPr>
          <a:lstStyle/>
          <a:p>
            <a:r>
              <a:rPr lang="nl-NL" sz="6000" dirty="0" smtClean="0"/>
              <a:t>Het </a:t>
            </a:r>
            <a:r>
              <a:rPr lang="nl-NL" sz="6000" dirty="0"/>
              <a:t>ideale huwelijk:	</a:t>
            </a:r>
            <a:br>
              <a:rPr lang="nl-NL" sz="6000" dirty="0"/>
            </a:br>
            <a:endParaRPr lang="nl-NL" sz="6000" dirty="0"/>
          </a:p>
        </p:txBody>
      </p:sp>
      <p:sp>
        <p:nvSpPr>
          <p:cNvPr id="3" name="Tijdelijke aanduiding voor inhoud 2"/>
          <p:cNvSpPr>
            <a:spLocks noGrp="1"/>
          </p:cNvSpPr>
          <p:nvPr>
            <p:ph idx="1"/>
          </p:nvPr>
        </p:nvSpPr>
        <p:spPr>
          <a:xfrm>
            <a:off x="457200" y="1600200"/>
            <a:ext cx="8229600" cy="4525963"/>
          </a:xfrm>
        </p:spPr>
        <p:txBody>
          <a:bodyPr>
            <a:normAutofit/>
          </a:bodyPr>
          <a:lstStyle/>
          <a:p>
            <a:pPr marL="0" indent="0">
              <a:buNone/>
            </a:pPr>
            <a:r>
              <a:rPr lang="nl-NL" sz="7200" dirty="0" smtClean="0"/>
              <a:t>  Christus en de kerk</a:t>
            </a:r>
            <a:endParaRPr lang="nl-NL" sz="7200" dirty="0"/>
          </a:p>
        </p:txBody>
      </p:sp>
    </p:spTree>
    <p:extLst>
      <p:ext uri="{BB962C8B-B14F-4D97-AF65-F5344CB8AC3E}">
        <p14:creationId xmlns:p14="http://schemas.microsoft.com/office/powerpoint/2010/main" val="8986010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7"/>
            <a:ext cx="8229600" cy="2203091"/>
          </a:xfrm>
        </p:spPr>
        <p:txBody>
          <a:bodyPr>
            <a:noAutofit/>
          </a:bodyPr>
          <a:lstStyle/>
          <a:p>
            <a:r>
              <a:rPr lang="nl-NL" sz="6000" dirty="0" smtClean="0"/>
              <a:t>Het </a:t>
            </a:r>
            <a:r>
              <a:rPr lang="nl-NL" sz="6000" dirty="0"/>
              <a:t>ideale huwelijk:	</a:t>
            </a:r>
            <a:br>
              <a:rPr lang="nl-NL" sz="6000" dirty="0"/>
            </a:br>
            <a:endParaRPr lang="nl-NL" sz="6000" dirty="0"/>
          </a:p>
        </p:txBody>
      </p:sp>
      <p:sp>
        <p:nvSpPr>
          <p:cNvPr id="3" name="Tijdelijke aanduiding voor inhoud 2"/>
          <p:cNvSpPr>
            <a:spLocks noGrp="1"/>
          </p:cNvSpPr>
          <p:nvPr>
            <p:ph idx="1"/>
          </p:nvPr>
        </p:nvSpPr>
        <p:spPr>
          <a:xfrm>
            <a:off x="457200" y="1600200"/>
            <a:ext cx="8229600" cy="4525963"/>
          </a:xfrm>
        </p:spPr>
        <p:txBody>
          <a:bodyPr>
            <a:normAutofit/>
          </a:bodyPr>
          <a:lstStyle/>
          <a:p>
            <a:pPr marL="0" indent="0">
              <a:buNone/>
            </a:pPr>
            <a:r>
              <a:rPr lang="nl-NL" sz="7200" dirty="0" smtClean="0"/>
              <a:t>  Christus en de kerk</a:t>
            </a:r>
          </a:p>
          <a:p>
            <a:pPr marL="0" indent="0">
              <a:buNone/>
            </a:pPr>
            <a:endParaRPr lang="nl-NL" sz="7200" dirty="0"/>
          </a:p>
          <a:p>
            <a:pPr marL="0" indent="0">
              <a:buNone/>
            </a:pPr>
            <a:r>
              <a:rPr lang="nl-NL" sz="7200" dirty="0" smtClean="0">
                <a:solidFill>
                  <a:srgbClr val="FFFF00"/>
                </a:solidFill>
              </a:rPr>
              <a:t>	Elkaar dienen</a:t>
            </a:r>
            <a:endParaRPr lang="nl-NL" sz="7200" dirty="0">
              <a:solidFill>
                <a:srgbClr val="FFFF00"/>
              </a:solidFill>
            </a:endParaRPr>
          </a:p>
        </p:txBody>
      </p:sp>
    </p:spTree>
    <p:extLst>
      <p:ext uri="{BB962C8B-B14F-4D97-AF65-F5344CB8AC3E}">
        <p14:creationId xmlns:p14="http://schemas.microsoft.com/office/powerpoint/2010/main" val="39375780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sz="6000" dirty="0" smtClean="0"/>
              <a:t>Ontvangen en doorgeven</a:t>
            </a:r>
            <a:endParaRPr lang="nl-NL" sz="6000" dirty="0"/>
          </a:p>
        </p:txBody>
      </p:sp>
      <p:sp>
        <p:nvSpPr>
          <p:cNvPr id="3" name="Tijdelijke aanduiding voor inhoud 2"/>
          <p:cNvSpPr>
            <a:spLocks noGrp="1"/>
          </p:cNvSpPr>
          <p:nvPr>
            <p:ph idx="1"/>
          </p:nvPr>
        </p:nvSpPr>
        <p:spPr/>
        <p:txBody>
          <a:bodyPr>
            <a:normAutofit/>
          </a:bodyPr>
          <a:lstStyle/>
          <a:p>
            <a:r>
              <a:rPr lang="nl-NL" sz="5400" dirty="0" smtClean="0"/>
              <a:t>Je trouwt niet om gelukkig te worden maar om gelukkig te maken.</a:t>
            </a:r>
            <a:endParaRPr lang="nl-NL" sz="5400" dirty="0"/>
          </a:p>
        </p:txBody>
      </p:sp>
    </p:spTree>
    <p:extLst>
      <p:ext uri="{BB962C8B-B14F-4D97-AF65-F5344CB8AC3E}">
        <p14:creationId xmlns:p14="http://schemas.microsoft.com/office/powerpoint/2010/main" val="8477658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Belofte van trouw</a:t>
            </a:r>
            <a:endParaRPr lang="nl-NL" dirty="0"/>
          </a:p>
        </p:txBody>
      </p:sp>
      <p:sp>
        <p:nvSpPr>
          <p:cNvPr id="3" name="Tijdelijke aanduiding voor inhoud 2"/>
          <p:cNvSpPr>
            <a:spLocks noGrp="1"/>
          </p:cNvSpPr>
          <p:nvPr>
            <p:ph idx="1"/>
          </p:nvPr>
        </p:nvSpPr>
        <p:spPr/>
        <p:txBody>
          <a:bodyPr/>
          <a:lstStyle/>
          <a:p>
            <a:endParaRPr lang="nl-NL" dirty="0"/>
          </a:p>
        </p:txBody>
      </p:sp>
      <p:pic>
        <p:nvPicPr>
          <p:cNvPr id="4" name="Afbeelding 3" descr="Schermafbeelding 2013-08-23 om 20.23.19.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41362" y="1935163"/>
            <a:ext cx="6451600" cy="4191000"/>
          </a:xfrm>
          <a:prstGeom prst="rect">
            <a:avLst/>
          </a:prstGeom>
        </p:spPr>
      </p:pic>
    </p:spTree>
    <p:extLst>
      <p:ext uri="{BB962C8B-B14F-4D97-AF65-F5344CB8AC3E}">
        <p14:creationId xmlns:p14="http://schemas.microsoft.com/office/powerpoint/2010/main" val="41911803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Efeziërs 5</a:t>
            </a:r>
            <a:r>
              <a:rPr lang="nl-NL" dirty="0" smtClean="0"/>
              <a:t>:31</a:t>
            </a:r>
            <a:endParaRPr lang="nl-NL" dirty="0"/>
          </a:p>
        </p:txBody>
      </p:sp>
      <p:sp>
        <p:nvSpPr>
          <p:cNvPr id="3" name="Tijdelijke aanduiding voor inhoud 2"/>
          <p:cNvSpPr>
            <a:spLocks noGrp="1"/>
          </p:cNvSpPr>
          <p:nvPr>
            <p:ph idx="1"/>
          </p:nvPr>
        </p:nvSpPr>
        <p:spPr>
          <a:xfrm>
            <a:off x="457200" y="1600200"/>
            <a:ext cx="9077124" cy="4525963"/>
          </a:xfrm>
        </p:spPr>
        <p:txBody>
          <a:bodyPr>
            <a:normAutofit fontScale="85000" lnSpcReduction="20000"/>
          </a:bodyPr>
          <a:lstStyle/>
          <a:p>
            <a:r>
              <a:rPr lang="nl-NL" sz="4800" dirty="0" smtClean="0"/>
              <a:t>Dit mysterie is groot, ik betrek </a:t>
            </a:r>
          </a:p>
          <a:p>
            <a:pPr marL="0" indent="0">
              <a:buNone/>
            </a:pPr>
            <a:r>
              <a:rPr lang="nl-NL" sz="4800" dirty="0" smtClean="0"/>
              <a:t>het op Christus en de kerk </a:t>
            </a:r>
          </a:p>
          <a:p>
            <a:endParaRPr lang="nl-NL" sz="4800" dirty="0"/>
          </a:p>
          <a:p>
            <a:r>
              <a:rPr lang="nl-NL" sz="4800" dirty="0" smtClean="0"/>
              <a:t>Schepping van man en vrouw</a:t>
            </a:r>
          </a:p>
          <a:p>
            <a:pPr marL="0" indent="0">
              <a:buNone/>
            </a:pPr>
            <a:r>
              <a:rPr lang="nl-NL" sz="4700" dirty="0">
                <a:sym typeface="Wingdings"/>
              </a:rPr>
              <a:t>	</a:t>
            </a:r>
            <a:r>
              <a:rPr lang="nl-NL" sz="4700" dirty="0" smtClean="0">
                <a:sym typeface="Wingdings"/>
              </a:rPr>
              <a:t>		 huwelijk: </a:t>
            </a:r>
            <a:r>
              <a:rPr lang="nl-NL" sz="4700" dirty="0" smtClean="0">
                <a:solidFill>
                  <a:srgbClr val="FFFF00"/>
                </a:solidFill>
                <a:sym typeface="Wingdings"/>
              </a:rPr>
              <a:t>tijdelijk</a:t>
            </a:r>
          </a:p>
          <a:p>
            <a:pPr lvl="6">
              <a:buFont typeface="Wingdings" charset="0"/>
              <a:buChar char="à"/>
            </a:pPr>
            <a:r>
              <a:rPr lang="nl-NL" sz="4700" dirty="0" smtClean="0">
                <a:sym typeface="Wingdings"/>
              </a:rPr>
              <a:t> Christus en de kerk:</a:t>
            </a:r>
          </a:p>
          <a:p>
            <a:pPr marL="2743200" lvl="6" indent="0">
              <a:buNone/>
            </a:pPr>
            <a:r>
              <a:rPr lang="nl-NL" sz="4400" dirty="0" smtClean="0">
                <a:sym typeface="Wingdings"/>
              </a:rPr>
              <a:t>			</a:t>
            </a:r>
            <a:r>
              <a:rPr lang="nl-NL" sz="5600" dirty="0" smtClean="0">
                <a:solidFill>
                  <a:srgbClr val="FFFF00"/>
                </a:solidFill>
                <a:sym typeface="Wingdings"/>
              </a:rPr>
              <a:t>eeuwig</a:t>
            </a:r>
            <a:endParaRPr lang="nl-NL" sz="4400" dirty="0">
              <a:solidFill>
                <a:srgbClr val="FFFF00"/>
              </a:solidFill>
            </a:endParaRPr>
          </a:p>
        </p:txBody>
      </p:sp>
      <p:pic>
        <p:nvPicPr>
          <p:cNvPr id="4" name="Tijdelijke aanduiding voor inhoud 3" descr="Unknown.jpeg"/>
          <p:cNvPicPr>
            <a:picLocks noChangeAspect="1"/>
          </p:cNvPicPr>
          <p:nvPr/>
        </p:nvPicPr>
        <p:blipFill>
          <a:blip r:embed="rId3">
            <a:extLst>
              <a:ext uri="{28A0092B-C50C-407E-A947-70E740481C1C}">
                <a14:useLocalDpi xmlns:a14="http://schemas.microsoft.com/office/drawing/2010/main" val="0"/>
              </a:ext>
            </a:extLst>
          </a:blip>
          <a:srcRect l="-38124" r="-38124"/>
          <a:stretch>
            <a:fillRect/>
          </a:stretch>
        </p:blipFill>
        <p:spPr>
          <a:xfrm>
            <a:off x="-313040" y="4539032"/>
            <a:ext cx="3908099" cy="2149304"/>
          </a:xfrm>
          <a:prstGeom prst="rect">
            <a:avLst/>
          </a:prstGeom>
        </p:spPr>
      </p:pic>
    </p:spTree>
    <p:extLst>
      <p:ext uri="{BB962C8B-B14F-4D97-AF65-F5344CB8AC3E}">
        <p14:creationId xmlns:p14="http://schemas.microsoft.com/office/powerpoint/2010/main" val="26417388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nl-NL" dirty="0" smtClean="0"/>
              <a:t>&gt; 150 zelf gescheiden of gescheiden ouders</a:t>
            </a:r>
            <a:endParaRPr lang="nl-NL" dirty="0"/>
          </a:p>
        </p:txBody>
      </p:sp>
      <p:pic>
        <p:nvPicPr>
          <p:cNvPr id="4" name="Tijdelijke aanduiding voor inhoud 3" descr="echtscheiding.gif"/>
          <p:cNvPicPr>
            <a:picLocks noGrp="1" noChangeAspect="1"/>
          </p:cNvPicPr>
          <p:nvPr>
            <p:ph idx="1"/>
          </p:nvPr>
        </p:nvPicPr>
        <p:blipFill>
          <a:blip r:embed="rId3">
            <a:extLst>
              <a:ext uri="{28A0092B-C50C-407E-A947-70E740481C1C}">
                <a14:useLocalDpi xmlns:a14="http://schemas.microsoft.com/office/drawing/2010/main" val="0"/>
              </a:ext>
            </a:extLst>
          </a:blip>
          <a:srcRect l="-33279" r="-33279"/>
          <a:stretch>
            <a:fillRect/>
          </a:stretch>
        </p:blipFill>
        <p:spPr/>
      </p:pic>
    </p:spTree>
    <p:extLst>
      <p:ext uri="{BB962C8B-B14F-4D97-AF65-F5344CB8AC3E}">
        <p14:creationId xmlns:p14="http://schemas.microsoft.com/office/powerpoint/2010/main" val="2755543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pic>
        <p:nvPicPr>
          <p:cNvPr id="4" name="Tijdelijke aanduiding voor inhoud 3" descr="Schermafbeelding 2013-08-23 om 19.28.08.png"/>
          <p:cNvPicPr>
            <a:picLocks noGrp="1" noChangeAspect="1"/>
          </p:cNvPicPr>
          <p:nvPr>
            <p:ph idx="1"/>
          </p:nvPr>
        </p:nvPicPr>
        <p:blipFill>
          <a:blip r:embed="rId3">
            <a:extLst>
              <a:ext uri="{28A0092B-C50C-407E-A947-70E740481C1C}">
                <a14:useLocalDpi xmlns:a14="http://schemas.microsoft.com/office/drawing/2010/main" val="0"/>
              </a:ext>
            </a:extLst>
          </a:blip>
          <a:srcRect l="-17069" r="-17069"/>
          <a:stretch>
            <a:fillRect/>
          </a:stretch>
        </p:blipFill>
        <p:spPr>
          <a:xfrm>
            <a:off x="-936779" y="591184"/>
            <a:ext cx="10935069" cy="6013867"/>
          </a:xfrm>
        </p:spPr>
      </p:pic>
    </p:spTree>
    <p:extLst>
      <p:ext uri="{BB962C8B-B14F-4D97-AF65-F5344CB8AC3E}">
        <p14:creationId xmlns:p14="http://schemas.microsoft.com/office/powerpoint/2010/main" val="9529281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Wat straalt jouw huwelijk uit?</a:t>
            </a:r>
            <a:endParaRPr lang="nl-NL" dirty="0"/>
          </a:p>
        </p:txBody>
      </p:sp>
      <p:pic>
        <p:nvPicPr>
          <p:cNvPr id="4" name="Tijdelijke aanduiding voor inhoud 3" descr="Unknown.jpeg"/>
          <p:cNvPicPr>
            <a:picLocks noGrp="1" noChangeAspect="1"/>
          </p:cNvPicPr>
          <p:nvPr>
            <p:ph idx="1"/>
          </p:nvPr>
        </p:nvPicPr>
        <p:blipFill>
          <a:blip r:embed="rId3">
            <a:extLst>
              <a:ext uri="{28A0092B-C50C-407E-A947-70E740481C1C}">
                <a14:useLocalDpi xmlns:a14="http://schemas.microsoft.com/office/drawing/2010/main" val="0"/>
              </a:ext>
            </a:extLst>
          </a:blip>
          <a:srcRect l="-38124" r="-38124"/>
          <a:stretch>
            <a:fillRect/>
          </a:stretch>
        </p:blipFill>
        <p:spPr/>
      </p:pic>
    </p:spTree>
    <p:extLst>
      <p:ext uri="{BB962C8B-B14F-4D97-AF65-F5344CB8AC3E}">
        <p14:creationId xmlns:p14="http://schemas.microsoft.com/office/powerpoint/2010/main" val="30909048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Efeziërs 5</a:t>
            </a:r>
            <a:r>
              <a:rPr lang="nl-NL" dirty="0" smtClean="0"/>
              <a:t>:31</a:t>
            </a:r>
            <a:endParaRPr lang="nl-NL" dirty="0"/>
          </a:p>
        </p:txBody>
      </p:sp>
      <p:sp>
        <p:nvSpPr>
          <p:cNvPr id="3" name="Tijdelijke aanduiding voor inhoud 2"/>
          <p:cNvSpPr>
            <a:spLocks noGrp="1"/>
          </p:cNvSpPr>
          <p:nvPr>
            <p:ph idx="1"/>
          </p:nvPr>
        </p:nvSpPr>
        <p:spPr>
          <a:xfrm>
            <a:off x="457200" y="1600200"/>
            <a:ext cx="9077124" cy="4525963"/>
          </a:xfrm>
        </p:spPr>
        <p:txBody>
          <a:bodyPr>
            <a:normAutofit fontScale="92500" lnSpcReduction="10000"/>
          </a:bodyPr>
          <a:lstStyle/>
          <a:p>
            <a:r>
              <a:rPr lang="nl-NL" sz="4800" dirty="0" smtClean="0"/>
              <a:t>Dit mysterie is groot, ik betrek </a:t>
            </a:r>
          </a:p>
          <a:p>
            <a:pPr marL="0" indent="0">
              <a:buNone/>
            </a:pPr>
            <a:r>
              <a:rPr lang="nl-NL" sz="4800" dirty="0" smtClean="0"/>
              <a:t>het op Christus en de kerk </a:t>
            </a:r>
          </a:p>
          <a:p>
            <a:endParaRPr lang="nl-NL" sz="4800" dirty="0"/>
          </a:p>
          <a:p>
            <a:r>
              <a:rPr lang="nl-NL" sz="4800" dirty="0" smtClean="0"/>
              <a:t>Schepping van man en vrouw</a:t>
            </a:r>
          </a:p>
          <a:p>
            <a:pPr marL="0" indent="0">
              <a:buNone/>
            </a:pPr>
            <a:r>
              <a:rPr lang="nl-NL" sz="4800" dirty="0">
                <a:sym typeface="Wingdings"/>
              </a:rPr>
              <a:t>	</a:t>
            </a:r>
            <a:r>
              <a:rPr lang="nl-NL" sz="4800" dirty="0" smtClean="0">
                <a:sym typeface="Wingdings"/>
              </a:rPr>
              <a:t>		 huwelijk</a:t>
            </a:r>
          </a:p>
          <a:p>
            <a:pPr marL="2743200" lvl="6" indent="0">
              <a:buNone/>
            </a:pPr>
            <a:r>
              <a:rPr lang="nl-NL" sz="4400" dirty="0" smtClean="0">
                <a:sym typeface="Wingdings"/>
              </a:rPr>
              <a:t> Christus en de kerk</a:t>
            </a:r>
            <a:endParaRPr lang="nl-NL" sz="4400" dirty="0"/>
          </a:p>
        </p:txBody>
      </p:sp>
      <p:pic>
        <p:nvPicPr>
          <p:cNvPr id="4" name="Tijdelijke aanduiding voor inhoud 3" descr="Unknown.jpeg"/>
          <p:cNvPicPr>
            <a:picLocks noChangeAspect="1"/>
          </p:cNvPicPr>
          <p:nvPr/>
        </p:nvPicPr>
        <p:blipFill>
          <a:blip r:embed="rId3">
            <a:extLst>
              <a:ext uri="{28A0092B-C50C-407E-A947-70E740481C1C}">
                <a14:useLocalDpi xmlns:a14="http://schemas.microsoft.com/office/drawing/2010/main" val="0"/>
              </a:ext>
            </a:extLst>
          </a:blip>
          <a:srcRect l="-38124" r="-38124"/>
          <a:stretch>
            <a:fillRect/>
          </a:stretch>
        </p:blipFill>
        <p:spPr>
          <a:xfrm>
            <a:off x="-313040" y="4539032"/>
            <a:ext cx="3908099" cy="2149304"/>
          </a:xfrm>
          <a:prstGeom prst="rect">
            <a:avLst/>
          </a:prstGeom>
        </p:spPr>
      </p:pic>
    </p:spTree>
    <p:extLst>
      <p:ext uri="{BB962C8B-B14F-4D97-AF65-F5344CB8AC3E}">
        <p14:creationId xmlns:p14="http://schemas.microsoft.com/office/powerpoint/2010/main" val="28653005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Autofit/>
          </a:bodyPr>
          <a:lstStyle/>
          <a:p>
            <a:r>
              <a:rPr lang="nl-NL" sz="7200" dirty="0" smtClean="0"/>
              <a:t>Goddelijke liefde</a:t>
            </a:r>
            <a:endParaRPr lang="nl-NL" sz="7200" dirty="0"/>
          </a:p>
        </p:txBody>
      </p:sp>
      <p:sp>
        <p:nvSpPr>
          <p:cNvPr id="3" name="Tijdelijke aanduiding voor inhoud 2"/>
          <p:cNvSpPr>
            <a:spLocks noGrp="1"/>
          </p:cNvSpPr>
          <p:nvPr>
            <p:ph idx="1"/>
          </p:nvPr>
        </p:nvSpPr>
        <p:spPr>
          <a:xfrm>
            <a:off x="457200" y="2311159"/>
            <a:ext cx="8229600" cy="3815004"/>
          </a:xfrm>
        </p:spPr>
        <p:txBody>
          <a:bodyPr>
            <a:normAutofit fontScale="92500"/>
          </a:bodyPr>
          <a:lstStyle/>
          <a:p>
            <a:r>
              <a:rPr lang="nl-NL" sz="5400" dirty="0" smtClean="0"/>
              <a:t>  Ouders – kinderen: 							aangeboren</a:t>
            </a:r>
          </a:p>
          <a:p>
            <a:r>
              <a:rPr lang="nl-NL" sz="5400" dirty="0" smtClean="0"/>
              <a:t>  Man – vrouw: </a:t>
            </a:r>
          </a:p>
          <a:p>
            <a:pPr marL="0" indent="0">
              <a:buNone/>
            </a:pPr>
            <a:r>
              <a:rPr lang="nl-NL" sz="5400" dirty="0" smtClean="0"/>
              <a:t>					uit vrije keus</a:t>
            </a:r>
            <a:endParaRPr lang="nl-NL" sz="5400" dirty="0"/>
          </a:p>
        </p:txBody>
      </p:sp>
    </p:spTree>
    <p:extLst>
      <p:ext uri="{BB962C8B-B14F-4D97-AF65-F5344CB8AC3E}">
        <p14:creationId xmlns:p14="http://schemas.microsoft.com/office/powerpoint/2010/main" val="12853717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m</a:t>
            </a:r>
            <a:r>
              <a:rPr lang="nl-NL" dirty="0" smtClean="0"/>
              <a:t>an </a:t>
            </a:r>
            <a:r>
              <a:rPr lang="nl-NL" dirty="0" smtClean="0">
                <a:sym typeface="Wingdings"/>
              </a:rPr>
              <a:t>   vrouw</a:t>
            </a:r>
            <a:endParaRPr lang="nl-NL" dirty="0"/>
          </a:p>
        </p:txBody>
      </p:sp>
      <p:pic>
        <p:nvPicPr>
          <p:cNvPr id="4" name="Tijdelijke aanduiding voor inhoud 3" descr="097857abf5.jpg"/>
          <p:cNvPicPr>
            <a:picLocks noGrp="1" noChangeAspect="1"/>
          </p:cNvPicPr>
          <p:nvPr>
            <p:ph idx="1"/>
          </p:nvPr>
        </p:nvPicPr>
        <p:blipFill>
          <a:blip r:embed="rId3">
            <a:extLst>
              <a:ext uri="{28A0092B-C50C-407E-A947-70E740481C1C}">
                <a14:useLocalDpi xmlns:a14="http://schemas.microsoft.com/office/drawing/2010/main" val="0"/>
              </a:ext>
            </a:extLst>
          </a:blip>
          <a:srcRect t="8861" b="8861"/>
          <a:stretch>
            <a:fillRect/>
          </a:stretch>
        </p:blipFill>
        <p:spPr/>
      </p:pic>
    </p:spTree>
    <p:extLst>
      <p:ext uri="{BB962C8B-B14F-4D97-AF65-F5344CB8AC3E}">
        <p14:creationId xmlns:p14="http://schemas.microsoft.com/office/powerpoint/2010/main" val="14339883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7"/>
            <a:ext cx="8229600" cy="2203091"/>
          </a:xfrm>
        </p:spPr>
        <p:txBody>
          <a:bodyPr>
            <a:noAutofit/>
          </a:bodyPr>
          <a:lstStyle/>
          <a:p>
            <a:r>
              <a:rPr lang="nl-NL" sz="6000" dirty="0" smtClean="0"/>
              <a:t>Het </a:t>
            </a:r>
            <a:r>
              <a:rPr lang="nl-NL" sz="6000" dirty="0"/>
              <a:t>ideale huwelijk:	</a:t>
            </a:r>
            <a:br>
              <a:rPr lang="nl-NL" sz="6000" dirty="0"/>
            </a:br>
            <a:endParaRPr lang="nl-NL" sz="6000" dirty="0"/>
          </a:p>
        </p:txBody>
      </p:sp>
      <p:sp>
        <p:nvSpPr>
          <p:cNvPr id="3" name="Tijdelijke aanduiding voor inhoud 2"/>
          <p:cNvSpPr>
            <a:spLocks noGrp="1"/>
          </p:cNvSpPr>
          <p:nvPr>
            <p:ph idx="1"/>
          </p:nvPr>
        </p:nvSpPr>
        <p:spPr>
          <a:xfrm>
            <a:off x="457200" y="1600200"/>
            <a:ext cx="8229600" cy="4525963"/>
          </a:xfrm>
        </p:spPr>
        <p:txBody>
          <a:bodyPr>
            <a:normAutofit fontScale="92500"/>
          </a:bodyPr>
          <a:lstStyle/>
          <a:p>
            <a:pPr marL="0" indent="0">
              <a:buNone/>
            </a:pPr>
            <a:r>
              <a:rPr lang="nl-NL" sz="28700" dirty="0" smtClean="0"/>
              <a:t>?????</a:t>
            </a:r>
            <a:endParaRPr lang="nl-NL" sz="28700" dirty="0"/>
          </a:p>
        </p:txBody>
      </p:sp>
    </p:spTree>
    <p:extLst>
      <p:ext uri="{BB962C8B-B14F-4D97-AF65-F5344CB8AC3E}">
        <p14:creationId xmlns:p14="http://schemas.microsoft.com/office/powerpoint/2010/main" val="17307718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7"/>
            <a:ext cx="8229600" cy="3140048"/>
          </a:xfrm>
        </p:spPr>
        <p:txBody>
          <a:bodyPr>
            <a:noAutofit/>
          </a:bodyPr>
          <a:lstStyle/>
          <a:p>
            <a:r>
              <a:rPr lang="nl-NL" sz="7200" dirty="0" smtClean="0"/>
              <a:t>Het </a:t>
            </a:r>
            <a:r>
              <a:rPr lang="nl-NL" sz="7200" dirty="0"/>
              <a:t>ideale huwelijk:	</a:t>
            </a:r>
            <a:br>
              <a:rPr lang="nl-NL" sz="7200" dirty="0"/>
            </a:br>
            <a:endParaRPr lang="nl-NL" sz="7200" dirty="0"/>
          </a:p>
        </p:txBody>
      </p:sp>
      <p:sp>
        <p:nvSpPr>
          <p:cNvPr id="3" name="Tijdelijke aanduiding voor inhoud 2"/>
          <p:cNvSpPr>
            <a:spLocks noGrp="1"/>
          </p:cNvSpPr>
          <p:nvPr>
            <p:ph idx="1"/>
          </p:nvPr>
        </p:nvSpPr>
        <p:spPr>
          <a:xfrm>
            <a:off x="457200" y="1600200"/>
            <a:ext cx="8229600" cy="4525963"/>
          </a:xfrm>
        </p:spPr>
        <p:txBody>
          <a:bodyPr>
            <a:noAutofit/>
          </a:bodyPr>
          <a:lstStyle/>
          <a:p>
            <a:pPr marL="0" indent="0">
              <a:buNone/>
            </a:pPr>
            <a:r>
              <a:rPr lang="nl-NL" sz="7200" dirty="0" smtClean="0">
                <a:solidFill>
                  <a:srgbClr val="FFFF00"/>
                </a:solidFill>
              </a:rPr>
              <a:t>	Wie is de baas?</a:t>
            </a:r>
          </a:p>
          <a:p>
            <a:pPr marL="0" indent="0">
              <a:buNone/>
            </a:pPr>
            <a:endParaRPr lang="nl-NL" sz="7200" dirty="0"/>
          </a:p>
        </p:txBody>
      </p:sp>
    </p:spTree>
    <p:extLst>
      <p:ext uri="{BB962C8B-B14F-4D97-AF65-F5344CB8AC3E}">
        <p14:creationId xmlns:p14="http://schemas.microsoft.com/office/powerpoint/2010/main" val="802055366"/>
      </p:ext>
    </p:extLst>
  </p:cSld>
  <p:clrMapOvr>
    <a:masterClrMapping/>
  </p:clrMapOvr>
</p:sld>
</file>

<file path=ppt/theme/theme1.xml><?xml version="1.0" encoding="utf-8"?>
<a:theme xmlns:a="http://schemas.openxmlformats.org/drawingml/2006/main" name=" Zwart ">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th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Zwart .thmx</Template>
  <TotalTime>222</TotalTime>
  <Words>1093</Words>
  <Application>Microsoft Macintosh PowerPoint</Application>
  <PresentationFormat>Diavoorstelling (4:3)</PresentationFormat>
  <Paragraphs>141</Paragraphs>
  <Slides>15</Slides>
  <Notes>14</Notes>
  <HiddenSlides>0</HiddenSlides>
  <MMClips>0</MMClips>
  <ScaleCrop>false</ScaleCrop>
  <HeadingPairs>
    <vt:vector size="4" baseType="variant">
      <vt:variant>
        <vt:lpstr>Thema</vt:lpstr>
      </vt:variant>
      <vt:variant>
        <vt:i4>1</vt:i4>
      </vt:variant>
      <vt:variant>
        <vt:lpstr>Diatitels</vt:lpstr>
      </vt:variant>
      <vt:variant>
        <vt:i4>15</vt:i4>
      </vt:variant>
    </vt:vector>
  </HeadingPairs>
  <TitlesOfParts>
    <vt:vector size="16" baseType="lpstr">
      <vt:lpstr> Zwart </vt:lpstr>
      <vt:lpstr>Wat straalt jouw huwelijk uit?</vt:lpstr>
      <vt:lpstr>&gt; 150 zelf gescheiden of gescheiden ouders</vt:lpstr>
      <vt:lpstr>PowerPoint-presentatie</vt:lpstr>
      <vt:lpstr>Wat straalt jouw huwelijk uit?</vt:lpstr>
      <vt:lpstr>Efeziërs 5:31</vt:lpstr>
      <vt:lpstr>Goddelijke liefde</vt:lpstr>
      <vt:lpstr>man    vrouw</vt:lpstr>
      <vt:lpstr>Het ideale huwelijk:  </vt:lpstr>
      <vt:lpstr>Het ideale huwelijk:  </vt:lpstr>
      <vt:lpstr>Het ideale huwelijk:  </vt:lpstr>
      <vt:lpstr>Het ideale huwelijk:  </vt:lpstr>
      <vt:lpstr>Het ideale huwelijk:  </vt:lpstr>
      <vt:lpstr>Ontvangen en doorgeven</vt:lpstr>
      <vt:lpstr>Belofte van trouw</vt:lpstr>
      <vt:lpstr>Efeziërs 5:31</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Wat straalt jouw huwelijk uit?</dc:title>
  <dc:creator>Jan-Willem Roosenbrand</dc:creator>
  <cp:lastModifiedBy>Jan-Willem Roosenbrand</cp:lastModifiedBy>
  <cp:revision>12</cp:revision>
  <dcterms:created xsi:type="dcterms:W3CDTF">2013-08-23T17:20:40Z</dcterms:created>
  <dcterms:modified xsi:type="dcterms:W3CDTF">2013-08-25T09:00:44Z</dcterms:modified>
</cp:coreProperties>
</file>